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9" r:id="rId3"/>
    <p:sldId id="257" r:id="rId4"/>
    <p:sldId id="265" r:id="rId5"/>
    <p:sldId id="279" r:id="rId6"/>
    <p:sldId id="284" r:id="rId7"/>
    <p:sldId id="266" r:id="rId8"/>
    <p:sldId id="261" r:id="rId9"/>
    <p:sldId id="280" r:id="rId10"/>
    <p:sldId id="260" r:id="rId11"/>
    <p:sldId id="262" r:id="rId12"/>
    <p:sldId id="270" r:id="rId13"/>
    <p:sldId id="276" r:id="rId14"/>
    <p:sldId id="271" r:id="rId15"/>
    <p:sldId id="272" r:id="rId16"/>
    <p:sldId id="278" r:id="rId17"/>
    <p:sldId id="268" r:id="rId18"/>
    <p:sldId id="285" r:id="rId19"/>
    <p:sldId id="293" r:id="rId20"/>
    <p:sldId id="290" r:id="rId21"/>
    <p:sldId id="296" r:id="rId22"/>
    <p:sldId id="277" r:id="rId23"/>
    <p:sldId id="281" r:id="rId24"/>
    <p:sldId id="274" r:id="rId25"/>
    <p:sldId id="275" r:id="rId26"/>
    <p:sldId id="258" r:id="rId27"/>
    <p:sldId id="273" r:id="rId28"/>
    <p:sldId id="263" r:id="rId29"/>
    <p:sldId id="282" r:id="rId30"/>
    <p:sldId id="264" r:id="rId31"/>
    <p:sldId id="28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8" autoAdjust="0"/>
  </p:normalViewPr>
  <p:slideViewPr>
    <p:cSldViewPr>
      <p:cViewPr varScale="1">
        <p:scale>
          <a:sx n="84" d="100"/>
          <a:sy n="84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F3711-B8E9-4427-A62B-A588183B8C53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</dgm:pt>
    <dgm:pt modelId="{89894B4C-9D1B-4B45-AA14-C69AAEE494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rPr>
            <a:t>ИКТ на уроке</a:t>
          </a:r>
        </a:p>
      </dgm:t>
    </dgm:pt>
    <dgm:pt modelId="{00B689CC-785F-42C6-89D0-0ADC4C5FD986}" type="parTrans" cxnId="{81AFD62D-5C68-4FC6-A560-856D8A510281}">
      <dgm:prSet/>
      <dgm:spPr/>
      <dgm:t>
        <a:bodyPr/>
        <a:lstStyle/>
        <a:p>
          <a:endParaRPr lang="ru-RU"/>
        </a:p>
      </dgm:t>
    </dgm:pt>
    <dgm:pt modelId="{8EECD56B-B7A4-401F-9C4A-FD538B14CD23}" type="sibTrans" cxnId="{81AFD62D-5C68-4FC6-A560-856D8A510281}">
      <dgm:prSet/>
      <dgm:spPr/>
      <dgm:t>
        <a:bodyPr/>
        <a:lstStyle/>
        <a:p>
          <a:endParaRPr lang="ru-RU"/>
        </a:p>
      </dgm:t>
    </dgm:pt>
    <dgm:pt modelId="{47200F58-A589-45F0-A5B6-5D85B3BE511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err="1" smtClean="0">
              <a:ln/>
              <a:effectLst/>
              <a:latin typeface="Times New Roman" pitchFamily="18" charset="0"/>
              <a:cs typeface="Arial" charset="0"/>
            </a:rPr>
            <a:t>Видео-фильмы</a:t>
          </a:r>
          <a:endParaRPr kumimoji="0" lang="ru-RU" sz="2400" b="1" i="0" u="none" strike="noStrike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gm:t>
    </dgm:pt>
    <dgm:pt modelId="{2BC8D3F1-748E-44B1-974E-65F1CECC5550}" type="parTrans" cxnId="{D76C9337-E113-4948-BA1A-352AB39A65F7}">
      <dgm:prSet/>
      <dgm:spPr/>
      <dgm:t>
        <a:bodyPr/>
        <a:lstStyle/>
        <a:p>
          <a:endParaRPr lang="ru-RU"/>
        </a:p>
      </dgm:t>
    </dgm:pt>
    <dgm:pt modelId="{7187346E-62BC-4910-A923-D7357D072935}" type="sibTrans" cxnId="{D76C9337-E113-4948-BA1A-352AB39A65F7}">
      <dgm:prSet/>
      <dgm:spPr/>
      <dgm:t>
        <a:bodyPr/>
        <a:lstStyle/>
        <a:p>
          <a:endParaRPr lang="ru-RU"/>
        </a:p>
      </dgm:t>
    </dgm:pt>
    <dgm:pt modelId="{CAFB56BA-226F-4DF3-B5E6-71216087C1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/>
              <a:effectLst/>
              <a:latin typeface="Times New Roman" pitchFamily="18" charset="0"/>
              <a:cs typeface="Arial" charset="0"/>
            </a:rPr>
            <a:t>Анимацион-ные</a:t>
          </a: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модели</a:t>
          </a:r>
        </a:p>
      </dgm:t>
    </dgm:pt>
    <dgm:pt modelId="{6159A1A4-933B-4C00-9472-B24551A5D4E8}" type="parTrans" cxnId="{F359C822-4AC1-475E-9693-D5B278026F71}">
      <dgm:prSet/>
      <dgm:spPr/>
      <dgm:t>
        <a:bodyPr/>
        <a:lstStyle/>
        <a:p>
          <a:endParaRPr lang="ru-RU"/>
        </a:p>
      </dgm:t>
    </dgm:pt>
    <dgm:pt modelId="{401BF033-CDB0-4793-BD02-C2297B57D564}" type="sibTrans" cxnId="{F359C822-4AC1-475E-9693-D5B278026F71}">
      <dgm:prSet/>
      <dgm:spPr/>
      <dgm:t>
        <a:bodyPr/>
        <a:lstStyle/>
        <a:p>
          <a:endParaRPr lang="ru-RU"/>
        </a:p>
      </dgm:t>
    </dgm:pt>
    <dgm:pt modelId="{D58D0EF8-06D9-475F-B61D-513A31B6E6D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электронные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фотографии</a:t>
          </a:r>
        </a:p>
      </dgm:t>
    </dgm:pt>
    <dgm:pt modelId="{39B33FBD-B55B-4059-A522-F494FDF3A45A}" type="parTrans" cxnId="{8332DA2D-439F-4381-9BBF-F712F400B835}">
      <dgm:prSet/>
      <dgm:spPr/>
      <dgm:t>
        <a:bodyPr/>
        <a:lstStyle/>
        <a:p>
          <a:endParaRPr lang="ru-RU"/>
        </a:p>
      </dgm:t>
    </dgm:pt>
    <dgm:pt modelId="{0033E4C8-C629-4FC6-A73B-464DDCAFA064}" type="sibTrans" cxnId="{8332DA2D-439F-4381-9BBF-F712F400B835}">
      <dgm:prSet/>
      <dgm:spPr/>
      <dgm:t>
        <a:bodyPr/>
        <a:lstStyle/>
        <a:p>
          <a:endParaRPr lang="ru-RU"/>
        </a:p>
      </dgm:t>
    </dgm:pt>
    <dgm:pt modelId="{DCA5DA2C-3A0A-491B-8172-A09FFCC0EF6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звуковые диктанты</a:t>
          </a:r>
        </a:p>
      </dgm:t>
    </dgm:pt>
    <dgm:pt modelId="{0C92A011-1D06-46AB-974E-805ECDAB0E44}" type="parTrans" cxnId="{72CC2779-4D91-4192-A236-773CF8673AF3}">
      <dgm:prSet/>
      <dgm:spPr/>
      <dgm:t>
        <a:bodyPr/>
        <a:lstStyle/>
        <a:p>
          <a:endParaRPr lang="ru-RU"/>
        </a:p>
      </dgm:t>
    </dgm:pt>
    <dgm:pt modelId="{406CC031-05BB-411C-A51E-4CE286B751CB}" type="sibTrans" cxnId="{72CC2779-4D91-4192-A236-773CF8673AF3}">
      <dgm:prSet/>
      <dgm:spPr/>
      <dgm:t>
        <a:bodyPr/>
        <a:lstStyle/>
        <a:p>
          <a:endParaRPr lang="ru-RU"/>
        </a:p>
      </dgm:t>
    </dgm:pt>
    <dgm:pt modelId="{02A006E9-56C8-4A92-A65B-2C621649C0B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презентации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gm:t>
    </dgm:pt>
    <dgm:pt modelId="{0EDC7646-C789-432A-A802-965BDFD3AA77}" type="parTrans" cxnId="{B8368AF2-AA5C-4643-B157-23978F35828F}">
      <dgm:prSet/>
      <dgm:spPr/>
      <dgm:t>
        <a:bodyPr/>
        <a:lstStyle/>
        <a:p>
          <a:endParaRPr lang="ru-RU"/>
        </a:p>
      </dgm:t>
    </dgm:pt>
    <dgm:pt modelId="{578F5A4E-0979-462E-8F1A-B5B67957FF88}" type="sibTrans" cxnId="{B8368AF2-AA5C-4643-B157-23978F35828F}">
      <dgm:prSet/>
      <dgm:spPr/>
      <dgm:t>
        <a:bodyPr/>
        <a:lstStyle/>
        <a:p>
          <a:endParaRPr lang="ru-RU"/>
        </a:p>
      </dgm:t>
    </dgm:pt>
    <dgm:pt modelId="{002B458B-8E80-4EA9-9709-9F907C615912}" type="pres">
      <dgm:prSet presAssocID="{C53F3711-B8E9-4427-A62B-A588183B8C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25F4DA-9BE8-42D5-8C5E-4F6A039E2D93}" type="pres">
      <dgm:prSet presAssocID="{89894B4C-9D1B-4B45-AA14-C69AAEE4944D}" presName="hierRoot1" presStyleCnt="0"/>
      <dgm:spPr/>
    </dgm:pt>
    <dgm:pt modelId="{D4F6FD8F-1D74-49AF-B407-63F4CB9ACDBB}" type="pres">
      <dgm:prSet presAssocID="{89894B4C-9D1B-4B45-AA14-C69AAEE4944D}" presName="composite" presStyleCnt="0"/>
      <dgm:spPr/>
    </dgm:pt>
    <dgm:pt modelId="{073A8DD7-919F-4315-8938-B2CA78F47F95}" type="pres">
      <dgm:prSet presAssocID="{89894B4C-9D1B-4B45-AA14-C69AAEE4944D}" presName="background" presStyleLbl="node0" presStyleIdx="0" presStyleCnt="1"/>
      <dgm:spPr/>
    </dgm:pt>
    <dgm:pt modelId="{639377DB-5E6B-4DF7-B7B5-9CCBF7965DC0}" type="pres">
      <dgm:prSet presAssocID="{89894B4C-9D1B-4B45-AA14-C69AAEE494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93C83C-91F6-4433-9D01-6515F8D7474C}" type="pres">
      <dgm:prSet presAssocID="{89894B4C-9D1B-4B45-AA14-C69AAEE4944D}" presName="hierChild2" presStyleCnt="0"/>
      <dgm:spPr/>
    </dgm:pt>
    <dgm:pt modelId="{87C90FCE-84C7-480F-AE55-9F125AE87DD4}" type="pres">
      <dgm:prSet presAssocID="{2BC8D3F1-748E-44B1-974E-65F1CECC5550}" presName="Name10" presStyleLbl="parChTrans1D2" presStyleIdx="0" presStyleCnt="5"/>
      <dgm:spPr/>
      <dgm:t>
        <a:bodyPr/>
        <a:lstStyle/>
        <a:p>
          <a:endParaRPr lang="ru-RU"/>
        </a:p>
      </dgm:t>
    </dgm:pt>
    <dgm:pt modelId="{87C5AD51-94B8-4161-A125-B5B357E3D31B}" type="pres">
      <dgm:prSet presAssocID="{47200F58-A589-45F0-A5B6-5D85B3BE511D}" presName="hierRoot2" presStyleCnt="0"/>
      <dgm:spPr/>
    </dgm:pt>
    <dgm:pt modelId="{E602386A-DE4E-46F3-928B-63580D9134C2}" type="pres">
      <dgm:prSet presAssocID="{47200F58-A589-45F0-A5B6-5D85B3BE511D}" presName="composite2" presStyleCnt="0"/>
      <dgm:spPr/>
    </dgm:pt>
    <dgm:pt modelId="{8555577C-90BB-47D7-9D26-E2601FE884D5}" type="pres">
      <dgm:prSet presAssocID="{47200F58-A589-45F0-A5B6-5D85B3BE511D}" presName="background2" presStyleLbl="node2" presStyleIdx="0" presStyleCnt="5"/>
      <dgm:spPr/>
    </dgm:pt>
    <dgm:pt modelId="{ABEF03F6-F311-474C-AF4A-2E5462B8EC84}" type="pres">
      <dgm:prSet presAssocID="{47200F58-A589-45F0-A5B6-5D85B3BE511D}" presName="text2" presStyleLbl="fgAcc2" presStyleIdx="0" presStyleCnt="5" custScaleX="117874" custScaleY="94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F3463-6731-48B7-830F-C02F3F03DB28}" type="pres">
      <dgm:prSet presAssocID="{47200F58-A589-45F0-A5B6-5D85B3BE511D}" presName="hierChild3" presStyleCnt="0"/>
      <dgm:spPr/>
    </dgm:pt>
    <dgm:pt modelId="{60BD8B11-919B-417B-81CA-684ECE7F68CA}" type="pres">
      <dgm:prSet presAssocID="{6159A1A4-933B-4C00-9472-B24551A5D4E8}" presName="Name10" presStyleLbl="parChTrans1D2" presStyleIdx="1" presStyleCnt="5"/>
      <dgm:spPr/>
      <dgm:t>
        <a:bodyPr/>
        <a:lstStyle/>
        <a:p>
          <a:endParaRPr lang="ru-RU"/>
        </a:p>
      </dgm:t>
    </dgm:pt>
    <dgm:pt modelId="{4AB6475F-302F-407A-976D-DFAD34484E59}" type="pres">
      <dgm:prSet presAssocID="{CAFB56BA-226F-4DF3-B5E6-71216087C12A}" presName="hierRoot2" presStyleCnt="0"/>
      <dgm:spPr/>
    </dgm:pt>
    <dgm:pt modelId="{18D0F5B9-5762-4272-B57E-0FF2E05BB335}" type="pres">
      <dgm:prSet presAssocID="{CAFB56BA-226F-4DF3-B5E6-71216087C12A}" presName="composite2" presStyleCnt="0"/>
      <dgm:spPr/>
    </dgm:pt>
    <dgm:pt modelId="{B9B28B47-29F4-464B-8222-5F5CEFEB67F5}" type="pres">
      <dgm:prSet presAssocID="{CAFB56BA-226F-4DF3-B5E6-71216087C12A}" presName="background2" presStyleLbl="node2" presStyleIdx="1" presStyleCnt="5"/>
      <dgm:spPr/>
    </dgm:pt>
    <dgm:pt modelId="{7ED2A719-AAF8-4A4C-8AC4-F3EE2C3DFD89}" type="pres">
      <dgm:prSet presAssocID="{CAFB56BA-226F-4DF3-B5E6-71216087C12A}" presName="text2" presStyleLbl="fgAcc2" presStyleIdx="1" presStyleCnt="5" custLinFactNeighborX="1863" custLinFactNeighborY="5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7B05DC-AE36-4ACF-91DD-38B73A71B2DB}" type="pres">
      <dgm:prSet presAssocID="{CAFB56BA-226F-4DF3-B5E6-71216087C12A}" presName="hierChild3" presStyleCnt="0"/>
      <dgm:spPr/>
    </dgm:pt>
    <dgm:pt modelId="{F468E1A5-B823-43C3-B27B-4A4ACF6DE8BB}" type="pres">
      <dgm:prSet presAssocID="{39B33FBD-B55B-4059-A522-F494FDF3A45A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0FD78F3-774C-4379-A1A3-58AD39E3F9C9}" type="pres">
      <dgm:prSet presAssocID="{D58D0EF8-06D9-475F-B61D-513A31B6E6D1}" presName="hierRoot2" presStyleCnt="0"/>
      <dgm:spPr/>
    </dgm:pt>
    <dgm:pt modelId="{EF6B3D04-34C6-4F54-9E84-04A5B1C8AB03}" type="pres">
      <dgm:prSet presAssocID="{D58D0EF8-06D9-475F-B61D-513A31B6E6D1}" presName="composite2" presStyleCnt="0"/>
      <dgm:spPr/>
    </dgm:pt>
    <dgm:pt modelId="{7E63AC58-2C7B-47BE-BA17-FBBBCCEB6FB5}" type="pres">
      <dgm:prSet presAssocID="{D58D0EF8-06D9-475F-B61D-513A31B6E6D1}" presName="background2" presStyleLbl="node2" presStyleIdx="2" presStyleCnt="5"/>
      <dgm:spPr/>
    </dgm:pt>
    <dgm:pt modelId="{B6620B7B-06DC-45CD-8227-7FB179A30685}" type="pres">
      <dgm:prSet presAssocID="{D58D0EF8-06D9-475F-B61D-513A31B6E6D1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F091D-9661-46C7-9A6C-70C8F529C5A3}" type="pres">
      <dgm:prSet presAssocID="{D58D0EF8-06D9-475F-B61D-513A31B6E6D1}" presName="hierChild3" presStyleCnt="0"/>
      <dgm:spPr/>
    </dgm:pt>
    <dgm:pt modelId="{9E6760CF-769A-43B7-9335-BA4FCF296B7F}" type="pres">
      <dgm:prSet presAssocID="{0C92A011-1D06-46AB-974E-805ECDAB0E44}" presName="Name10" presStyleLbl="parChTrans1D2" presStyleIdx="3" presStyleCnt="5"/>
      <dgm:spPr/>
      <dgm:t>
        <a:bodyPr/>
        <a:lstStyle/>
        <a:p>
          <a:endParaRPr lang="ru-RU"/>
        </a:p>
      </dgm:t>
    </dgm:pt>
    <dgm:pt modelId="{1A1160AF-97EB-4DC2-A1B2-0DED1888E65B}" type="pres">
      <dgm:prSet presAssocID="{DCA5DA2C-3A0A-491B-8172-A09FFCC0EF6F}" presName="hierRoot2" presStyleCnt="0"/>
      <dgm:spPr/>
    </dgm:pt>
    <dgm:pt modelId="{9F32DD5E-3D78-412B-B54B-9AE46F1D0836}" type="pres">
      <dgm:prSet presAssocID="{DCA5DA2C-3A0A-491B-8172-A09FFCC0EF6F}" presName="composite2" presStyleCnt="0"/>
      <dgm:spPr/>
    </dgm:pt>
    <dgm:pt modelId="{D3F43D94-7DFB-4D4B-A38F-98DE68B55ED2}" type="pres">
      <dgm:prSet presAssocID="{DCA5DA2C-3A0A-491B-8172-A09FFCC0EF6F}" presName="background2" presStyleLbl="node2" presStyleIdx="3" presStyleCnt="5"/>
      <dgm:spPr/>
    </dgm:pt>
    <dgm:pt modelId="{D0D692F5-65C8-4631-9CC0-027E585DD668}" type="pres">
      <dgm:prSet presAssocID="{DCA5DA2C-3A0A-491B-8172-A09FFCC0EF6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86E73-250D-4A90-8F45-7F1CCF1F060D}" type="pres">
      <dgm:prSet presAssocID="{DCA5DA2C-3A0A-491B-8172-A09FFCC0EF6F}" presName="hierChild3" presStyleCnt="0"/>
      <dgm:spPr/>
    </dgm:pt>
    <dgm:pt modelId="{77E32F76-6202-48A2-99E8-832589B8DD3F}" type="pres">
      <dgm:prSet presAssocID="{0EDC7646-C789-432A-A802-965BDFD3AA7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7B2A50A6-09F5-4090-A2BF-B00C6A33FAEF}" type="pres">
      <dgm:prSet presAssocID="{02A006E9-56C8-4A92-A65B-2C621649C0B9}" presName="hierRoot2" presStyleCnt="0"/>
      <dgm:spPr/>
    </dgm:pt>
    <dgm:pt modelId="{AF3EB12B-75FB-4BB5-AEBF-2E95E077CE7A}" type="pres">
      <dgm:prSet presAssocID="{02A006E9-56C8-4A92-A65B-2C621649C0B9}" presName="composite2" presStyleCnt="0"/>
      <dgm:spPr/>
    </dgm:pt>
    <dgm:pt modelId="{F9B249D7-0F2A-42C8-9185-D9917DB1D898}" type="pres">
      <dgm:prSet presAssocID="{02A006E9-56C8-4A92-A65B-2C621649C0B9}" presName="background2" presStyleLbl="node2" presStyleIdx="4" presStyleCnt="5"/>
      <dgm:spPr/>
    </dgm:pt>
    <dgm:pt modelId="{8AB63440-6078-4E18-BAF8-957865F689E8}" type="pres">
      <dgm:prSet presAssocID="{02A006E9-56C8-4A92-A65B-2C621649C0B9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46EA75-CC79-42AB-BD17-C5EACEB88C6A}" type="pres">
      <dgm:prSet presAssocID="{02A006E9-56C8-4A92-A65B-2C621649C0B9}" presName="hierChild3" presStyleCnt="0"/>
      <dgm:spPr/>
    </dgm:pt>
  </dgm:ptLst>
  <dgm:cxnLst>
    <dgm:cxn modelId="{2C3BE338-F8BB-4306-B61A-8A054A4097C1}" type="presOf" srcId="{0EDC7646-C789-432A-A802-965BDFD3AA77}" destId="{77E32F76-6202-48A2-99E8-832589B8DD3F}" srcOrd="0" destOrd="0" presId="urn:microsoft.com/office/officeart/2005/8/layout/hierarchy1"/>
    <dgm:cxn modelId="{AA0E93CB-5393-4E70-B1EC-60A2E316508D}" type="presOf" srcId="{02A006E9-56C8-4A92-A65B-2C621649C0B9}" destId="{8AB63440-6078-4E18-BAF8-957865F689E8}" srcOrd="0" destOrd="0" presId="urn:microsoft.com/office/officeart/2005/8/layout/hierarchy1"/>
    <dgm:cxn modelId="{B8368AF2-AA5C-4643-B157-23978F35828F}" srcId="{89894B4C-9D1B-4B45-AA14-C69AAEE4944D}" destId="{02A006E9-56C8-4A92-A65B-2C621649C0B9}" srcOrd="4" destOrd="0" parTransId="{0EDC7646-C789-432A-A802-965BDFD3AA77}" sibTransId="{578F5A4E-0979-462E-8F1A-B5B67957FF88}"/>
    <dgm:cxn modelId="{81AFD62D-5C68-4FC6-A560-856D8A510281}" srcId="{C53F3711-B8E9-4427-A62B-A588183B8C53}" destId="{89894B4C-9D1B-4B45-AA14-C69AAEE4944D}" srcOrd="0" destOrd="0" parTransId="{00B689CC-785F-42C6-89D0-0ADC4C5FD986}" sibTransId="{8EECD56B-B7A4-401F-9C4A-FD538B14CD23}"/>
    <dgm:cxn modelId="{8332DA2D-439F-4381-9BBF-F712F400B835}" srcId="{89894B4C-9D1B-4B45-AA14-C69AAEE4944D}" destId="{D58D0EF8-06D9-475F-B61D-513A31B6E6D1}" srcOrd="2" destOrd="0" parTransId="{39B33FBD-B55B-4059-A522-F494FDF3A45A}" sibTransId="{0033E4C8-C629-4FC6-A73B-464DDCAFA064}"/>
    <dgm:cxn modelId="{AD850FB5-113C-4897-9FF5-13EA3345E097}" type="presOf" srcId="{2BC8D3F1-748E-44B1-974E-65F1CECC5550}" destId="{87C90FCE-84C7-480F-AE55-9F125AE87DD4}" srcOrd="0" destOrd="0" presId="urn:microsoft.com/office/officeart/2005/8/layout/hierarchy1"/>
    <dgm:cxn modelId="{D76C9337-E113-4948-BA1A-352AB39A65F7}" srcId="{89894B4C-9D1B-4B45-AA14-C69AAEE4944D}" destId="{47200F58-A589-45F0-A5B6-5D85B3BE511D}" srcOrd="0" destOrd="0" parTransId="{2BC8D3F1-748E-44B1-974E-65F1CECC5550}" sibTransId="{7187346E-62BC-4910-A923-D7357D072935}"/>
    <dgm:cxn modelId="{3CE0590C-24B4-46DF-B4FA-044898EA36F1}" type="presOf" srcId="{47200F58-A589-45F0-A5B6-5D85B3BE511D}" destId="{ABEF03F6-F311-474C-AF4A-2E5462B8EC84}" srcOrd="0" destOrd="0" presId="urn:microsoft.com/office/officeart/2005/8/layout/hierarchy1"/>
    <dgm:cxn modelId="{F1EFF637-C670-4FB3-B0E4-5D4E0EDD7DB2}" type="presOf" srcId="{C53F3711-B8E9-4427-A62B-A588183B8C53}" destId="{002B458B-8E80-4EA9-9709-9F907C615912}" srcOrd="0" destOrd="0" presId="urn:microsoft.com/office/officeart/2005/8/layout/hierarchy1"/>
    <dgm:cxn modelId="{6953A7EF-34D7-4EE1-838E-5AE8325D3E09}" type="presOf" srcId="{0C92A011-1D06-46AB-974E-805ECDAB0E44}" destId="{9E6760CF-769A-43B7-9335-BA4FCF296B7F}" srcOrd="0" destOrd="0" presId="urn:microsoft.com/office/officeart/2005/8/layout/hierarchy1"/>
    <dgm:cxn modelId="{D05E1D46-E1C5-408C-964D-3B2107A1C13C}" type="presOf" srcId="{CAFB56BA-226F-4DF3-B5E6-71216087C12A}" destId="{7ED2A719-AAF8-4A4C-8AC4-F3EE2C3DFD89}" srcOrd="0" destOrd="0" presId="urn:microsoft.com/office/officeart/2005/8/layout/hierarchy1"/>
    <dgm:cxn modelId="{9160FAB8-2413-47F8-B634-273D5EE59119}" type="presOf" srcId="{6159A1A4-933B-4C00-9472-B24551A5D4E8}" destId="{60BD8B11-919B-417B-81CA-684ECE7F68CA}" srcOrd="0" destOrd="0" presId="urn:microsoft.com/office/officeart/2005/8/layout/hierarchy1"/>
    <dgm:cxn modelId="{1C148307-2567-48FE-B3CF-DF806A704BA6}" type="presOf" srcId="{39B33FBD-B55B-4059-A522-F494FDF3A45A}" destId="{F468E1A5-B823-43C3-B27B-4A4ACF6DE8BB}" srcOrd="0" destOrd="0" presId="urn:microsoft.com/office/officeart/2005/8/layout/hierarchy1"/>
    <dgm:cxn modelId="{FDE33AEC-CFF3-4334-A2C3-63FAB2926999}" type="presOf" srcId="{89894B4C-9D1B-4B45-AA14-C69AAEE4944D}" destId="{639377DB-5E6B-4DF7-B7B5-9CCBF7965DC0}" srcOrd="0" destOrd="0" presId="urn:microsoft.com/office/officeart/2005/8/layout/hierarchy1"/>
    <dgm:cxn modelId="{8EC490EA-37CD-4924-BF39-62DDFFAE583D}" type="presOf" srcId="{D58D0EF8-06D9-475F-B61D-513A31B6E6D1}" destId="{B6620B7B-06DC-45CD-8227-7FB179A30685}" srcOrd="0" destOrd="0" presId="urn:microsoft.com/office/officeart/2005/8/layout/hierarchy1"/>
    <dgm:cxn modelId="{F359C822-4AC1-475E-9693-D5B278026F71}" srcId="{89894B4C-9D1B-4B45-AA14-C69AAEE4944D}" destId="{CAFB56BA-226F-4DF3-B5E6-71216087C12A}" srcOrd="1" destOrd="0" parTransId="{6159A1A4-933B-4C00-9472-B24551A5D4E8}" sibTransId="{401BF033-CDB0-4793-BD02-C2297B57D564}"/>
    <dgm:cxn modelId="{72CC2779-4D91-4192-A236-773CF8673AF3}" srcId="{89894B4C-9D1B-4B45-AA14-C69AAEE4944D}" destId="{DCA5DA2C-3A0A-491B-8172-A09FFCC0EF6F}" srcOrd="3" destOrd="0" parTransId="{0C92A011-1D06-46AB-974E-805ECDAB0E44}" sibTransId="{406CC031-05BB-411C-A51E-4CE286B751CB}"/>
    <dgm:cxn modelId="{4CFC5E95-49F5-4A1D-A456-0D81844F056D}" type="presOf" srcId="{DCA5DA2C-3A0A-491B-8172-A09FFCC0EF6F}" destId="{D0D692F5-65C8-4631-9CC0-027E585DD668}" srcOrd="0" destOrd="0" presId="urn:microsoft.com/office/officeart/2005/8/layout/hierarchy1"/>
    <dgm:cxn modelId="{DFEBFE9B-C76F-4A9A-B103-6245830E6275}" type="presParOf" srcId="{002B458B-8E80-4EA9-9709-9F907C615912}" destId="{B125F4DA-9BE8-42D5-8C5E-4F6A039E2D93}" srcOrd="0" destOrd="0" presId="urn:microsoft.com/office/officeart/2005/8/layout/hierarchy1"/>
    <dgm:cxn modelId="{C9B3831D-8F4E-4AEF-87D8-D4BA6A7484BE}" type="presParOf" srcId="{B125F4DA-9BE8-42D5-8C5E-4F6A039E2D93}" destId="{D4F6FD8F-1D74-49AF-B407-63F4CB9ACDBB}" srcOrd="0" destOrd="0" presId="urn:microsoft.com/office/officeart/2005/8/layout/hierarchy1"/>
    <dgm:cxn modelId="{02CE9754-CB5E-41C6-8DE4-178A52358A5D}" type="presParOf" srcId="{D4F6FD8F-1D74-49AF-B407-63F4CB9ACDBB}" destId="{073A8DD7-919F-4315-8938-B2CA78F47F95}" srcOrd="0" destOrd="0" presId="urn:microsoft.com/office/officeart/2005/8/layout/hierarchy1"/>
    <dgm:cxn modelId="{966FDAF2-BA31-48A3-B58F-48E055CEA6B6}" type="presParOf" srcId="{D4F6FD8F-1D74-49AF-B407-63F4CB9ACDBB}" destId="{639377DB-5E6B-4DF7-B7B5-9CCBF7965DC0}" srcOrd="1" destOrd="0" presId="urn:microsoft.com/office/officeart/2005/8/layout/hierarchy1"/>
    <dgm:cxn modelId="{F7BE6232-5C42-4D08-AD45-3BC98308E600}" type="presParOf" srcId="{B125F4DA-9BE8-42D5-8C5E-4F6A039E2D93}" destId="{D793C83C-91F6-4433-9D01-6515F8D7474C}" srcOrd="1" destOrd="0" presId="urn:microsoft.com/office/officeart/2005/8/layout/hierarchy1"/>
    <dgm:cxn modelId="{B969E234-E549-4411-9C55-E8B18289E186}" type="presParOf" srcId="{D793C83C-91F6-4433-9D01-6515F8D7474C}" destId="{87C90FCE-84C7-480F-AE55-9F125AE87DD4}" srcOrd="0" destOrd="0" presId="urn:microsoft.com/office/officeart/2005/8/layout/hierarchy1"/>
    <dgm:cxn modelId="{F97F23F5-EB67-4965-93AE-4581AA889505}" type="presParOf" srcId="{D793C83C-91F6-4433-9D01-6515F8D7474C}" destId="{87C5AD51-94B8-4161-A125-B5B357E3D31B}" srcOrd="1" destOrd="0" presId="urn:microsoft.com/office/officeart/2005/8/layout/hierarchy1"/>
    <dgm:cxn modelId="{E6863B60-D32E-40BB-BAB4-18D8894F35C5}" type="presParOf" srcId="{87C5AD51-94B8-4161-A125-B5B357E3D31B}" destId="{E602386A-DE4E-46F3-928B-63580D9134C2}" srcOrd="0" destOrd="0" presId="urn:microsoft.com/office/officeart/2005/8/layout/hierarchy1"/>
    <dgm:cxn modelId="{DF3FF970-3D7B-4F32-A90F-944F74AD80E7}" type="presParOf" srcId="{E602386A-DE4E-46F3-928B-63580D9134C2}" destId="{8555577C-90BB-47D7-9D26-E2601FE884D5}" srcOrd="0" destOrd="0" presId="urn:microsoft.com/office/officeart/2005/8/layout/hierarchy1"/>
    <dgm:cxn modelId="{23EE24C7-34A0-4FA2-A6B6-2986B1412C0A}" type="presParOf" srcId="{E602386A-DE4E-46F3-928B-63580D9134C2}" destId="{ABEF03F6-F311-474C-AF4A-2E5462B8EC84}" srcOrd="1" destOrd="0" presId="urn:microsoft.com/office/officeart/2005/8/layout/hierarchy1"/>
    <dgm:cxn modelId="{5FC33630-E3B5-4582-B898-9FECD79C5A96}" type="presParOf" srcId="{87C5AD51-94B8-4161-A125-B5B357E3D31B}" destId="{240F3463-6731-48B7-830F-C02F3F03DB28}" srcOrd="1" destOrd="0" presId="urn:microsoft.com/office/officeart/2005/8/layout/hierarchy1"/>
    <dgm:cxn modelId="{2387822B-0787-40AA-A0DB-7BA7225854F7}" type="presParOf" srcId="{D793C83C-91F6-4433-9D01-6515F8D7474C}" destId="{60BD8B11-919B-417B-81CA-684ECE7F68CA}" srcOrd="2" destOrd="0" presId="urn:microsoft.com/office/officeart/2005/8/layout/hierarchy1"/>
    <dgm:cxn modelId="{356D488C-C277-4C6F-9250-71F5266693B9}" type="presParOf" srcId="{D793C83C-91F6-4433-9D01-6515F8D7474C}" destId="{4AB6475F-302F-407A-976D-DFAD34484E59}" srcOrd="3" destOrd="0" presId="urn:microsoft.com/office/officeart/2005/8/layout/hierarchy1"/>
    <dgm:cxn modelId="{CED1B9BA-84F6-45E6-9F26-AF2C914B4382}" type="presParOf" srcId="{4AB6475F-302F-407A-976D-DFAD34484E59}" destId="{18D0F5B9-5762-4272-B57E-0FF2E05BB335}" srcOrd="0" destOrd="0" presId="urn:microsoft.com/office/officeart/2005/8/layout/hierarchy1"/>
    <dgm:cxn modelId="{E5519880-296E-473F-945B-1E86E4130819}" type="presParOf" srcId="{18D0F5B9-5762-4272-B57E-0FF2E05BB335}" destId="{B9B28B47-29F4-464B-8222-5F5CEFEB67F5}" srcOrd="0" destOrd="0" presId="urn:microsoft.com/office/officeart/2005/8/layout/hierarchy1"/>
    <dgm:cxn modelId="{C959F368-2766-48B9-9B05-8842D58C1807}" type="presParOf" srcId="{18D0F5B9-5762-4272-B57E-0FF2E05BB335}" destId="{7ED2A719-AAF8-4A4C-8AC4-F3EE2C3DFD89}" srcOrd="1" destOrd="0" presId="urn:microsoft.com/office/officeart/2005/8/layout/hierarchy1"/>
    <dgm:cxn modelId="{7DE08884-ABD9-4512-99AF-FB2F072FED47}" type="presParOf" srcId="{4AB6475F-302F-407A-976D-DFAD34484E59}" destId="{EF7B05DC-AE36-4ACF-91DD-38B73A71B2DB}" srcOrd="1" destOrd="0" presId="urn:microsoft.com/office/officeart/2005/8/layout/hierarchy1"/>
    <dgm:cxn modelId="{5D8AF046-3414-4081-8DFD-B65F10F248FB}" type="presParOf" srcId="{D793C83C-91F6-4433-9D01-6515F8D7474C}" destId="{F468E1A5-B823-43C3-B27B-4A4ACF6DE8BB}" srcOrd="4" destOrd="0" presId="urn:microsoft.com/office/officeart/2005/8/layout/hierarchy1"/>
    <dgm:cxn modelId="{974503C4-7989-4978-9359-DC52F396DD61}" type="presParOf" srcId="{D793C83C-91F6-4433-9D01-6515F8D7474C}" destId="{60FD78F3-774C-4379-A1A3-58AD39E3F9C9}" srcOrd="5" destOrd="0" presId="urn:microsoft.com/office/officeart/2005/8/layout/hierarchy1"/>
    <dgm:cxn modelId="{8E6FFB64-CE7C-4BE2-9720-F406CB560616}" type="presParOf" srcId="{60FD78F3-774C-4379-A1A3-58AD39E3F9C9}" destId="{EF6B3D04-34C6-4F54-9E84-04A5B1C8AB03}" srcOrd="0" destOrd="0" presId="urn:microsoft.com/office/officeart/2005/8/layout/hierarchy1"/>
    <dgm:cxn modelId="{11FDC918-6BE6-44BD-8238-F9BDAF00B20F}" type="presParOf" srcId="{EF6B3D04-34C6-4F54-9E84-04A5B1C8AB03}" destId="{7E63AC58-2C7B-47BE-BA17-FBBBCCEB6FB5}" srcOrd="0" destOrd="0" presId="urn:microsoft.com/office/officeart/2005/8/layout/hierarchy1"/>
    <dgm:cxn modelId="{3BCFC240-8E6F-4D6D-8B41-3707BF6C7544}" type="presParOf" srcId="{EF6B3D04-34C6-4F54-9E84-04A5B1C8AB03}" destId="{B6620B7B-06DC-45CD-8227-7FB179A30685}" srcOrd="1" destOrd="0" presId="urn:microsoft.com/office/officeart/2005/8/layout/hierarchy1"/>
    <dgm:cxn modelId="{B6E0D025-01E1-4846-8E3A-5DD75857BFCB}" type="presParOf" srcId="{60FD78F3-774C-4379-A1A3-58AD39E3F9C9}" destId="{40BF091D-9661-46C7-9A6C-70C8F529C5A3}" srcOrd="1" destOrd="0" presId="urn:microsoft.com/office/officeart/2005/8/layout/hierarchy1"/>
    <dgm:cxn modelId="{1F3EB783-D80D-42DB-AAA9-F67CF37A0F49}" type="presParOf" srcId="{D793C83C-91F6-4433-9D01-6515F8D7474C}" destId="{9E6760CF-769A-43B7-9335-BA4FCF296B7F}" srcOrd="6" destOrd="0" presId="urn:microsoft.com/office/officeart/2005/8/layout/hierarchy1"/>
    <dgm:cxn modelId="{501BE98A-8736-4420-8D58-3CEC0E29B275}" type="presParOf" srcId="{D793C83C-91F6-4433-9D01-6515F8D7474C}" destId="{1A1160AF-97EB-4DC2-A1B2-0DED1888E65B}" srcOrd="7" destOrd="0" presId="urn:microsoft.com/office/officeart/2005/8/layout/hierarchy1"/>
    <dgm:cxn modelId="{26DF8E6F-6152-448E-A547-BDE39BE5745C}" type="presParOf" srcId="{1A1160AF-97EB-4DC2-A1B2-0DED1888E65B}" destId="{9F32DD5E-3D78-412B-B54B-9AE46F1D0836}" srcOrd="0" destOrd="0" presId="urn:microsoft.com/office/officeart/2005/8/layout/hierarchy1"/>
    <dgm:cxn modelId="{29FC5874-92EB-44B9-958D-6E5A16A08B06}" type="presParOf" srcId="{9F32DD5E-3D78-412B-B54B-9AE46F1D0836}" destId="{D3F43D94-7DFB-4D4B-A38F-98DE68B55ED2}" srcOrd="0" destOrd="0" presId="urn:microsoft.com/office/officeart/2005/8/layout/hierarchy1"/>
    <dgm:cxn modelId="{672D6304-41AB-4A58-B488-7A2AF8B32739}" type="presParOf" srcId="{9F32DD5E-3D78-412B-B54B-9AE46F1D0836}" destId="{D0D692F5-65C8-4631-9CC0-027E585DD668}" srcOrd="1" destOrd="0" presId="urn:microsoft.com/office/officeart/2005/8/layout/hierarchy1"/>
    <dgm:cxn modelId="{DAD181BB-88CF-4D71-A9B8-DC56F4E6AFFB}" type="presParOf" srcId="{1A1160AF-97EB-4DC2-A1B2-0DED1888E65B}" destId="{3D586E73-250D-4A90-8F45-7F1CCF1F060D}" srcOrd="1" destOrd="0" presId="urn:microsoft.com/office/officeart/2005/8/layout/hierarchy1"/>
    <dgm:cxn modelId="{4633F921-E57E-4341-A87F-95E068A7E4C2}" type="presParOf" srcId="{D793C83C-91F6-4433-9D01-6515F8D7474C}" destId="{77E32F76-6202-48A2-99E8-832589B8DD3F}" srcOrd="8" destOrd="0" presId="urn:microsoft.com/office/officeart/2005/8/layout/hierarchy1"/>
    <dgm:cxn modelId="{48D6BE4B-C78F-4780-B0C2-09D68F390231}" type="presParOf" srcId="{D793C83C-91F6-4433-9D01-6515F8D7474C}" destId="{7B2A50A6-09F5-4090-A2BF-B00C6A33FAEF}" srcOrd="9" destOrd="0" presId="urn:microsoft.com/office/officeart/2005/8/layout/hierarchy1"/>
    <dgm:cxn modelId="{DAA9EA57-883B-4CB2-A361-8D06B3280B4E}" type="presParOf" srcId="{7B2A50A6-09F5-4090-A2BF-B00C6A33FAEF}" destId="{AF3EB12B-75FB-4BB5-AEBF-2E95E077CE7A}" srcOrd="0" destOrd="0" presId="urn:microsoft.com/office/officeart/2005/8/layout/hierarchy1"/>
    <dgm:cxn modelId="{26D3E8B1-386F-44FB-BD08-7A8E5C0AC770}" type="presParOf" srcId="{AF3EB12B-75FB-4BB5-AEBF-2E95E077CE7A}" destId="{F9B249D7-0F2A-42C8-9185-D9917DB1D898}" srcOrd="0" destOrd="0" presId="urn:microsoft.com/office/officeart/2005/8/layout/hierarchy1"/>
    <dgm:cxn modelId="{7C67846F-8086-4CD6-890C-1798D4D0D7CD}" type="presParOf" srcId="{AF3EB12B-75FB-4BB5-AEBF-2E95E077CE7A}" destId="{8AB63440-6078-4E18-BAF8-957865F689E8}" srcOrd="1" destOrd="0" presId="urn:microsoft.com/office/officeart/2005/8/layout/hierarchy1"/>
    <dgm:cxn modelId="{3BDAFCD9-3477-4A09-99F0-CB9C7A17AE84}" type="presParOf" srcId="{7B2A50A6-09F5-4090-A2BF-B00C6A33FAEF}" destId="{6646EA75-CC79-42AB-BD17-C5EACEB88C6A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32F76-6202-48A2-99E8-832589B8DD3F}">
      <dsp:nvSpPr>
        <dsp:cNvPr id="0" name=""/>
        <dsp:cNvSpPr/>
      </dsp:nvSpPr>
      <dsp:spPr>
        <a:xfrm>
          <a:off x="4278203" y="1484930"/>
          <a:ext cx="3570271" cy="40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265"/>
              </a:lnTo>
              <a:lnTo>
                <a:pt x="3570271" y="279265"/>
              </a:lnTo>
              <a:lnTo>
                <a:pt x="3570271" y="409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760CF-769A-43B7-9335-BA4FCF296B7F}">
      <dsp:nvSpPr>
        <dsp:cNvPr id="0" name=""/>
        <dsp:cNvSpPr/>
      </dsp:nvSpPr>
      <dsp:spPr>
        <a:xfrm>
          <a:off x="4278203" y="1484930"/>
          <a:ext cx="1848099" cy="40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265"/>
              </a:lnTo>
              <a:lnTo>
                <a:pt x="1848099" y="279265"/>
              </a:lnTo>
              <a:lnTo>
                <a:pt x="1848099" y="409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8E1A5-B823-43C3-B27B-4A4ACF6DE8BB}">
      <dsp:nvSpPr>
        <dsp:cNvPr id="0" name=""/>
        <dsp:cNvSpPr/>
      </dsp:nvSpPr>
      <dsp:spPr>
        <a:xfrm>
          <a:off x="4278203" y="1484930"/>
          <a:ext cx="125926" cy="40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265"/>
              </a:lnTo>
              <a:lnTo>
                <a:pt x="125926" y="279265"/>
              </a:lnTo>
              <a:lnTo>
                <a:pt x="125926" y="409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D8B11-919B-417B-81CA-684ECE7F68CA}">
      <dsp:nvSpPr>
        <dsp:cNvPr id="0" name=""/>
        <dsp:cNvSpPr/>
      </dsp:nvSpPr>
      <dsp:spPr>
        <a:xfrm>
          <a:off x="2708208" y="1484930"/>
          <a:ext cx="1569995" cy="454571"/>
        </a:xfrm>
        <a:custGeom>
          <a:avLst/>
          <a:gdLst/>
          <a:ahLst/>
          <a:cxnLst/>
          <a:rect l="0" t="0" r="0" b="0"/>
          <a:pathLst>
            <a:path>
              <a:moveTo>
                <a:pt x="1569995" y="0"/>
              </a:moveTo>
              <a:lnTo>
                <a:pt x="1569995" y="324039"/>
              </a:lnTo>
              <a:lnTo>
                <a:pt x="0" y="324039"/>
              </a:lnTo>
              <a:lnTo>
                <a:pt x="0" y="454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90FCE-84C7-480F-AE55-9F125AE87DD4}">
      <dsp:nvSpPr>
        <dsp:cNvPr id="0" name=""/>
        <dsp:cNvSpPr/>
      </dsp:nvSpPr>
      <dsp:spPr>
        <a:xfrm>
          <a:off x="833858" y="1484930"/>
          <a:ext cx="3444345" cy="409798"/>
        </a:xfrm>
        <a:custGeom>
          <a:avLst/>
          <a:gdLst/>
          <a:ahLst/>
          <a:cxnLst/>
          <a:rect l="0" t="0" r="0" b="0"/>
          <a:pathLst>
            <a:path>
              <a:moveTo>
                <a:pt x="3444345" y="0"/>
              </a:moveTo>
              <a:lnTo>
                <a:pt x="3444345" y="279265"/>
              </a:lnTo>
              <a:lnTo>
                <a:pt x="0" y="279265"/>
              </a:lnTo>
              <a:lnTo>
                <a:pt x="0" y="409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A8DD7-919F-4315-8938-B2CA78F47F95}">
      <dsp:nvSpPr>
        <dsp:cNvPr id="0" name=""/>
        <dsp:cNvSpPr/>
      </dsp:nvSpPr>
      <dsp:spPr>
        <a:xfrm>
          <a:off x="3573678" y="590183"/>
          <a:ext cx="1409050" cy="894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377DB-5E6B-4DF7-B7B5-9CCBF7965DC0}">
      <dsp:nvSpPr>
        <dsp:cNvPr id="0" name=""/>
        <dsp:cNvSpPr/>
      </dsp:nvSpPr>
      <dsp:spPr>
        <a:xfrm>
          <a:off x="3730239" y="738916"/>
          <a:ext cx="1409050" cy="894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rPr>
            <a:t>ИКТ на уроке</a:t>
          </a:r>
        </a:p>
      </dsp:txBody>
      <dsp:txXfrm>
        <a:off x="3730239" y="738916"/>
        <a:ext cx="1409050" cy="894746"/>
      </dsp:txXfrm>
    </dsp:sp>
    <dsp:sp modelId="{8555577C-90BB-47D7-9D26-E2601FE884D5}">
      <dsp:nvSpPr>
        <dsp:cNvPr id="0" name=""/>
        <dsp:cNvSpPr/>
      </dsp:nvSpPr>
      <dsp:spPr>
        <a:xfrm>
          <a:off x="3406" y="1894728"/>
          <a:ext cx="1660903" cy="84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F03F6-F311-474C-AF4A-2E5462B8EC84}">
      <dsp:nvSpPr>
        <dsp:cNvPr id="0" name=""/>
        <dsp:cNvSpPr/>
      </dsp:nvSpPr>
      <dsp:spPr>
        <a:xfrm>
          <a:off x="159967" y="2043461"/>
          <a:ext cx="1660903" cy="841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err="1" smtClean="0">
              <a:ln/>
              <a:effectLst/>
              <a:latin typeface="Times New Roman" pitchFamily="18" charset="0"/>
              <a:cs typeface="Arial" charset="0"/>
            </a:rPr>
            <a:t>Видео-фильмы</a:t>
          </a:r>
          <a:endParaRPr kumimoji="0" lang="ru-RU" sz="2400" b="1" i="0" u="none" strike="noStrike" kern="1200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sp:txBody>
      <dsp:txXfrm>
        <a:off x="159967" y="2043461"/>
        <a:ext cx="1660903" cy="841223"/>
      </dsp:txXfrm>
    </dsp:sp>
    <dsp:sp modelId="{B9B28B47-29F4-464B-8222-5F5CEFEB67F5}">
      <dsp:nvSpPr>
        <dsp:cNvPr id="0" name=""/>
        <dsp:cNvSpPr/>
      </dsp:nvSpPr>
      <dsp:spPr>
        <a:xfrm>
          <a:off x="2003683" y="1939501"/>
          <a:ext cx="1409050" cy="894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2A719-AAF8-4A4C-8AC4-F3EE2C3DFD89}">
      <dsp:nvSpPr>
        <dsp:cNvPr id="0" name=""/>
        <dsp:cNvSpPr/>
      </dsp:nvSpPr>
      <dsp:spPr>
        <a:xfrm>
          <a:off x="2160244" y="2088235"/>
          <a:ext cx="1409050" cy="894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/>
              <a:effectLst/>
              <a:latin typeface="Times New Roman" pitchFamily="18" charset="0"/>
              <a:cs typeface="Arial" charset="0"/>
            </a:rPr>
            <a:t>Анимацион-ные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модели</a:t>
          </a:r>
        </a:p>
      </dsp:txBody>
      <dsp:txXfrm>
        <a:off x="2160244" y="2088235"/>
        <a:ext cx="1409050" cy="894746"/>
      </dsp:txXfrm>
    </dsp:sp>
    <dsp:sp modelId="{7E63AC58-2C7B-47BE-BA17-FBBBCCEB6FB5}">
      <dsp:nvSpPr>
        <dsp:cNvPr id="0" name=""/>
        <dsp:cNvSpPr/>
      </dsp:nvSpPr>
      <dsp:spPr>
        <a:xfrm>
          <a:off x="3699605" y="1894728"/>
          <a:ext cx="1409050" cy="894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20B7B-06DC-45CD-8227-7FB179A30685}">
      <dsp:nvSpPr>
        <dsp:cNvPr id="0" name=""/>
        <dsp:cNvSpPr/>
      </dsp:nvSpPr>
      <dsp:spPr>
        <a:xfrm>
          <a:off x="3856166" y="2043461"/>
          <a:ext cx="1409050" cy="894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электронные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фотографии</a:t>
          </a:r>
        </a:p>
      </dsp:txBody>
      <dsp:txXfrm>
        <a:off x="3856166" y="2043461"/>
        <a:ext cx="1409050" cy="894746"/>
      </dsp:txXfrm>
    </dsp:sp>
    <dsp:sp modelId="{D3F43D94-7DFB-4D4B-A38F-98DE68B55ED2}">
      <dsp:nvSpPr>
        <dsp:cNvPr id="0" name=""/>
        <dsp:cNvSpPr/>
      </dsp:nvSpPr>
      <dsp:spPr>
        <a:xfrm>
          <a:off x="5421777" y="1894728"/>
          <a:ext cx="1409050" cy="894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692F5-65C8-4631-9CC0-027E585DD668}">
      <dsp:nvSpPr>
        <dsp:cNvPr id="0" name=""/>
        <dsp:cNvSpPr/>
      </dsp:nvSpPr>
      <dsp:spPr>
        <a:xfrm>
          <a:off x="5578338" y="2043461"/>
          <a:ext cx="1409050" cy="894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звуковые диктанты</a:t>
          </a:r>
        </a:p>
      </dsp:txBody>
      <dsp:txXfrm>
        <a:off x="5578338" y="2043461"/>
        <a:ext cx="1409050" cy="894746"/>
      </dsp:txXfrm>
    </dsp:sp>
    <dsp:sp modelId="{F9B249D7-0F2A-42C8-9185-D9917DB1D898}">
      <dsp:nvSpPr>
        <dsp:cNvPr id="0" name=""/>
        <dsp:cNvSpPr/>
      </dsp:nvSpPr>
      <dsp:spPr>
        <a:xfrm>
          <a:off x="7143950" y="1894728"/>
          <a:ext cx="1409050" cy="894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3440-6078-4E18-BAF8-957865F689E8}">
      <dsp:nvSpPr>
        <dsp:cNvPr id="0" name=""/>
        <dsp:cNvSpPr/>
      </dsp:nvSpPr>
      <dsp:spPr>
        <a:xfrm>
          <a:off x="7300511" y="2043461"/>
          <a:ext cx="1409050" cy="894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презентации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sp:txBody>
      <dsp:txXfrm>
        <a:off x="7300511" y="2043461"/>
        <a:ext cx="1409050" cy="894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EEEB-FAE6-4634-975A-E184BB65BA9B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3945-E818-4950-A0CA-EC4C94F2F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294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03945-E818-4950-A0CA-EC4C94F2F17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00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03945-E818-4950-A0CA-EC4C94F2F17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00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03945-E818-4950-A0CA-EC4C94F2F17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00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03945-E818-4950-A0CA-EC4C94F2F17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00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3BD8-CA3A-4D3A-946B-B4BAB74F847B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E4C4-FC13-4683-A873-D72FA3FD6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683163"/>
      </p:ext>
    </p:extLst>
  </p:cSld>
  <p:clrMapOvr>
    <a:masterClrMapping/>
  </p:clrMapOvr>
  <p:transition spd="med" advClick="0" advTm="1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6EA7-B168-4873-BFA1-AA404BFB71A8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88B1F-9C45-45BE-BA6F-440388196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9307"/>
      </p:ext>
    </p:extLst>
  </p:cSld>
  <p:clrMapOvr>
    <a:masterClrMapping/>
  </p:clrMapOvr>
  <p:transition spd="med" advClick="0" advTm="1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D7DC-EE98-45A4-8F36-626A20B64187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A468-F19D-462F-8687-0623DCC3D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4135562"/>
      </p:ext>
    </p:extLst>
  </p:cSld>
  <p:clrMapOvr>
    <a:masterClrMapping/>
  </p:clrMapOvr>
  <p:transition spd="med" advClick="0" advTm="1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6EFD-37FE-42F3-8B45-F5C6ACCA1160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4C44-6DAC-4F69-A2B1-5BE422C45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399117"/>
      </p:ext>
    </p:extLst>
  </p:cSld>
  <p:clrMapOvr>
    <a:masterClrMapping/>
  </p:clrMapOvr>
  <p:transition spd="med" advClick="0" advTm="1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AE01-AF84-44C4-93C2-41B3144EB462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1F48-9584-4AB5-8E5B-E15E03A57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7681023"/>
      </p:ext>
    </p:extLst>
  </p:cSld>
  <p:clrMapOvr>
    <a:masterClrMapping/>
  </p:clrMapOvr>
  <p:transition spd="med" advClick="0" advTm="1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0FB2-3B03-4A2E-8CBD-6343835928ED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AC1E-8A45-4D76-BD0E-C645AE3BB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442693"/>
      </p:ext>
    </p:extLst>
  </p:cSld>
  <p:clrMapOvr>
    <a:masterClrMapping/>
  </p:clrMapOvr>
  <p:transition spd="med" advClick="0" advTm="1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405D-F2F8-4BA0-8012-8169A9159837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905D-DBB4-4EAA-B87D-CBBDECB77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582344"/>
      </p:ext>
    </p:extLst>
  </p:cSld>
  <p:clrMapOvr>
    <a:masterClrMapping/>
  </p:clrMapOvr>
  <p:transition spd="med" advClick="0" advTm="1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75D9-69BE-498B-83A6-1561A112D07D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2CEE-68AF-48F0-B58E-A0B38DD90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082369"/>
      </p:ext>
    </p:extLst>
  </p:cSld>
  <p:clrMapOvr>
    <a:masterClrMapping/>
  </p:clrMapOvr>
  <p:transition spd="med" advClick="0" advTm="1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C2B3-CB85-4085-9A23-C06E3F845352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2CB6-9833-4803-89FC-9429B6851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774852"/>
      </p:ext>
    </p:extLst>
  </p:cSld>
  <p:clrMapOvr>
    <a:masterClrMapping/>
  </p:clrMapOvr>
  <p:transition spd="med" advClick="0" advTm="1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5511-203C-4333-B007-70F8DD5E21C4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F6EB-A228-4D33-A91C-2CC026095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567742"/>
      </p:ext>
    </p:extLst>
  </p:cSld>
  <p:clrMapOvr>
    <a:masterClrMapping/>
  </p:clrMapOvr>
  <p:transition spd="med" advClick="0" advTm="1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1565-613D-4BEC-BB37-3081EFB109BA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F387-E534-4E45-B6CA-8E85A8A01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131468"/>
      </p:ext>
    </p:extLst>
  </p:cSld>
  <p:clrMapOvr>
    <a:masterClrMapping/>
  </p:clrMapOvr>
  <p:transition spd="med" advClick="0" advTm="1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15E49-33F8-449B-AD1C-430576E5FDBA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C033BF-839E-4A9D-A614-D33F24F19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 advClick="0" advTm="15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36.jpeg"/><Relationship Id="rId9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3143250" cy="271177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 – Учитель!</a:t>
            </a:r>
            <a:br>
              <a:rPr lang="ru-RU" dirty="0" smtClean="0"/>
            </a:br>
            <a:r>
              <a:rPr lang="ru-RU" sz="1600" dirty="0" smtClean="0"/>
              <a:t>(</a:t>
            </a:r>
            <a:r>
              <a:rPr lang="ru-RU" sz="1600" dirty="0" err="1" smtClean="0"/>
              <a:t>самопрезентация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212976"/>
            <a:ext cx="2928938" cy="25003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Гаглоева </a:t>
            </a:r>
            <a:r>
              <a:rPr lang="ru-RU" altLang="ru-RU" sz="2800" dirty="0" err="1" smtClean="0">
                <a:solidFill>
                  <a:schemeClr val="tx1"/>
                </a:solidFill>
                <a:cs typeface="Times New Roman" pitchFamily="18" charset="0"/>
              </a:rPr>
              <a:t>Бэлла</a:t>
            </a: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 Николаевна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Учитель русского языка и литературы МБОУ СОШ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с. Мичурино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Ардонского</a:t>
            </a:r>
            <a:r>
              <a:rPr lang="ru-RU" altLang="ru-RU" sz="20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района,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РСО-Алания</a:t>
            </a:r>
            <a:endParaRPr lang="ru-RU" altLang="ru-RU" sz="2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 descr="c7e5c76236d44bff939a40e4250f0aa0.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-1"/>
            <a:ext cx="2448272" cy="3467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957" y="88084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Вся </a:t>
            </a:r>
            <a:r>
              <a:rPr lang="ru-RU" sz="16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гордость учителя в учениках, в росте посеянных им семян.</a:t>
            </a:r>
          </a:p>
          <a:p>
            <a:pPr algn="r"/>
            <a:r>
              <a:rPr lang="ru-RU" sz="1600" b="1" dirty="0">
                <a:solidFill>
                  <a:srgbClr val="0070C0"/>
                </a:solidFill>
              </a:rPr>
              <a:t>Менделеев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Дмитрий </a:t>
            </a:r>
            <a:r>
              <a:rPr lang="ru-RU" sz="1600" b="1" dirty="0">
                <a:solidFill>
                  <a:srgbClr val="0070C0"/>
                </a:solidFill>
              </a:rPr>
              <a:t>Иванович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51726">
            <a:off x="-18978" y="1897311"/>
            <a:ext cx="2572729" cy="14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пк\AppData\Local\Microsoft\Windows\Temporary Internet Files\Content.Word\20160430_214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8394">
            <a:off x="2012011" y="1905308"/>
            <a:ext cx="2544225" cy="148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к\AppData\Local\Microsoft\Windows\Temporary Internet Files\Content.Word\20160430_2147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к\AppData\Local\Microsoft\Windows\Temporary Internet Files\Content.Word\20160430_2149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17032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к\AppData\Local\Microsoft\Windows\Temporary Internet Files\Content.Word\20160430_220854.jpg"/>
          <p:cNvPicPr/>
          <p:nvPr/>
        </p:nvPicPr>
        <p:blipFill>
          <a:blip r:embed="rId6" cstate="print"/>
          <a:srcRect r="2423"/>
          <a:stretch>
            <a:fillRect/>
          </a:stretch>
        </p:blipFill>
        <p:spPr bwMode="auto">
          <a:xfrm rot="3985895">
            <a:off x="168584" y="4090525"/>
            <a:ext cx="2319338" cy="133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к\AppData\Local\Microsoft\Windows\Temporary Internet Files\Content.Word\20160430_220836.jpg"/>
          <p:cNvPicPr/>
          <p:nvPr/>
        </p:nvPicPr>
        <p:blipFill>
          <a:blip r:embed="rId7" cstate="print"/>
          <a:srcRect r="3421"/>
          <a:stretch>
            <a:fillRect/>
          </a:stretch>
        </p:blipFill>
        <p:spPr bwMode="auto">
          <a:xfrm rot="6542218">
            <a:off x="2159324" y="4084300"/>
            <a:ext cx="2286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пк\AppData\Local\Microsoft\Windows\Temporary Internet Files\Content.Word\20160430_215338.jpg"/>
          <p:cNvPicPr/>
          <p:nvPr/>
        </p:nvPicPr>
        <p:blipFill>
          <a:blip r:embed="rId2" cstate="print"/>
          <a:srcRect l="7059" r="4700"/>
          <a:stretch>
            <a:fillRect/>
          </a:stretch>
        </p:blipFill>
        <p:spPr bwMode="auto">
          <a:xfrm>
            <a:off x="5220072" y="1268761"/>
            <a:ext cx="345638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пк\AppData\Local\Microsoft\Windows\Temporary Internet Files\Content.Word\20160430_215321.jpg"/>
          <p:cNvPicPr/>
          <p:nvPr/>
        </p:nvPicPr>
        <p:blipFill>
          <a:blip r:embed="rId3" cstate="print"/>
          <a:srcRect l="7127" r="7127"/>
          <a:stretch>
            <a:fillRect/>
          </a:stretch>
        </p:blipFill>
        <p:spPr bwMode="auto">
          <a:xfrm>
            <a:off x="5220072" y="3933056"/>
            <a:ext cx="3528392" cy="2304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Сколько б ты ни жил, всю жизнь следует учиться</a:t>
            </a:r>
            <a:r>
              <a:rPr lang="ru-RU" sz="2800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.</a:t>
            </a:r>
          </a:p>
          <a:p>
            <a:pPr algn="r"/>
            <a:r>
              <a:rPr lang="ru-RU" sz="2800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Сенека</a:t>
            </a:r>
            <a:endParaRPr lang="ru-RU" sz="2800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1024862"/>
            <a:ext cx="367240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i="1" dirty="0" smtClean="0">
              <a:solidFill>
                <a:srgbClr val="99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i="1" dirty="0" smtClean="0">
              <a:solidFill>
                <a:srgbClr val="99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2004 год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«Оператор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вычислительных машин»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2015 год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«Совершенствование профессионализма учителя русского языка и литературы в контексте современных требований качеству образования»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2015 год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«ФГОС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ООО:содержание</a:t>
            </a:r>
            <a:r>
              <a:rPr kumimoji="0" lang="ru-RU" alt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технологии введения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374193821"/>
      </p:ext>
    </p:extLst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8064" y="836712"/>
            <a:ext cx="35638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b="1" dirty="0" smtClean="0">
                <a:latin typeface="Monotype Corsiva" pitchFamily="66" charset="0"/>
              </a:rPr>
              <a:t>Современные информационные технологии прочно вошли в мою работу.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     В первые годы работы, что бы показать иллюстрации я носила на работу большие охапки книг. Приходилось делать много закладок, а потом я в них часто путалась.  Но теперь все это в прошлом. Мы маленькая сельская школа, но и до нас дошел прогресс. И сегодня мне трудно представить мои уроки без компьютера, компьютерных презентаций, использования интерактивной доски. </a:t>
            </a:r>
            <a:endParaRPr lang="ru-RU" b="1" dirty="0"/>
          </a:p>
        </p:txBody>
      </p:sp>
      <p:pic>
        <p:nvPicPr>
          <p:cNvPr id="4098" name="Picture 2" descr="C:\Users\пк\Desktop\IMG-20160430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50855"/>
            <a:ext cx="3384376" cy="190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к\Desktop\IMG-20160430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391343" cy="212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868144" y="6858000"/>
            <a:ext cx="6323856" cy="35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87624" y="332656"/>
            <a:ext cx="25922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ИКТ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868144" y="6858000"/>
            <a:ext cx="6323856" cy="35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899592" y="1916832"/>
            <a:ext cx="7632848" cy="42093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07504" y="980728"/>
          <a:ext cx="87129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Влияние ИКТ на ученика:</a:t>
            </a:r>
            <a:b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5220072" y="1628800"/>
            <a:ext cx="3456384" cy="3333254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Способствуют повышению познавательного интереса к предмету;</a:t>
            </a: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Содействуют росту успеваемости учащихся по предмету; </a:t>
            </a: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Позволяют проявить себя в новой роли; </a:t>
            </a: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Формируют навыки самостоятельной продуктивной деятельности;</a:t>
            </a: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Повышают мотивацию обучения;</a:t>
            </a: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Способствуют созданию ситуации успеха для каждого                                                        ученика. </a:t>
            </a:r>
            <a:endParaRPr lang="ru-RU" sz="1600" dirty="0" smtClean="0"/>
          </a:p>
          <a:p>
            <a:pPr eaLnBrk="1" hangingPunct="1">
              <a:buFont typeface="Arial" charset="0"/>
              <a:buNone/>
            </a:pPr>
            <a:endParaRPr lang="ru-RU" altLang="ru-RU" sz="24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14938" y="357188"/>
            <a:ext cx="35433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41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151" name="Picture 5" descr="C:\Documents and Settings\User\Рабочий стол\Создание шаблона презентации\Inkwells\Inkwell 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1171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55689"/>
            <a:ext cx="1296144" cy="179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C:\Documents and Settings\User\Рабочий стол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46737"/>
            <a:ext cx="928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"/>
          <p:cNvSpPr txBox="1">
            <a:spLocks/>
          </p:cNvSpPr>
          <p:nvPr/>
        </p:nvSpPr>
        <p:spPr bwMode="auto">
          <a:xfrm>
            <a:off x="5796136" y="1700808"/>
            <a:ext cx="28289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14942" y="1600201"/>
            <a:ext cx="3471858" cy="384502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ИКТ дают учителю: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b="1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928813"/>
            <a:ext cx="2714625" cy="4197350"/>
          </a:xfrm>
        </p:spPr>
        <p:txBody>
          <a:bodyPr/>
          <a:lstStyle/>
          <a:p>
            <a:pPr eaLnBrk="1" hangingPunct="1">
              <a:buNone/>
            </a:pPr>
            <a:endParaRPr lang="ru-RU" altLang="ru-RU" sz="1600" dirty="0" smtClean="0"/>
          </a:p>
          <a:p>
            <a:pPr eaLnBrk="1" hangingPunct="1">
              <a:buFont typeface="Arial" charset="0"/>
              <a:buNone/>
            </a:pPr>
            <a:endParaRPr lang="ru-RU" altLang="ru-RU" sz="24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14938" y="357188"/>
            <a:ext cx="35433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41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151" name="Picture 5" descr="C:\Documents and Settings\User\Рабочий стол\Создание шаблона презентации\Inkwells\Inkwell 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171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70538"/>
            <a:ext cx="92868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C:\Documents and Settings\User\Рабочий стол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928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81642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экономию времени на уроке;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глубину погружения в материал;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интегративный подход в обучении;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возможность одновременного использования аудио-, видео-, мультимедиа- материалов;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возможность формирования коммуникативной компетенции учащихся;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привлечение разных видов деятельности, рассчитанных на активную позицию учеников.</a:t>
            </a:r>
            <a:endParaRPr lang="ru-RU" sz="2000" dirty="0" smtClean="0"/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5004048" y="1628800"/>
            <a:ext cx="38164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экономию времени на уроке;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глубину погружения в материал;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интегративный подход в обучении;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возможность одновременного использования аудио-, видео-, мультимедиа- материалов;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возможность формирования коммуникативной компетенции учащихся;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привлечение разных видов деятельности, рассчитанных на активную позицию учеников.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2880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grpSp>
        <p:nvGrpSpPr>
          <p:cNvPr id="8" name="Diagram 9"/>
          <p:cNvGrpSpPr>
            <a:grpSpLocks noChangeAspect="1"/>
          </p:cNvGrpSpPr>
          <p:nvPr/>
        </p:nvGrpSpPr>
        <p:grpSpPr bwMode="auto">
          <a:xfrm>
            <a:off x="1295721" y="476672"/>
            <a:ext cx="6642525" cy="6187763"/>
            <a:chOff x="1910" y="1152"/>
            <a:chExt cx="1941" cy="2019"/>
          </a:xfrm>
        </p:grpSpPr>
        <p:sp>
          <p:nvSpPr>
            <p:cNvPr id="9" name="_s4100"/>
            <p:cNvSpPr>
              <a:spLocks noChangeShapeType="1"/>
            </p:cNvSpPr>
            <p:nvPr/>
          </p:nvSpPr>
          <p:spPr bwMode="auto">
            <a:xfrm flipH="1" flipV="1">
              <a:off x="2526" y="1671"/>
              <a:ext cx="235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4101"/>
            <p:cNvSpPr>
              <a:spLocks noChangeArrowheads="1"/>
            </p:cNvSpPr>
            <p:nvPr/>
          </p:nvSpPr>
          <p:spPr bwMode="auto">
            <a:xfrm>
              <a:off x="2203" y="1307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Элективы</a:t>
              </a: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Georgia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11" name="_s4102"/>
            <p:cNvSpPr>
              <a:spLocks noChangeShapeType="1"/>
            </p:cNvSpPr>
            <p:nvPr/>
          </p:nvSpPr>
          <p:spPr bwMode="auto">
            <a:xfrm flipH="1" flipV="1">
              <a:off x="2306" y="1973"/>
              <a:ext cx="383" cy="1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4103"/>
            <p:cNvSpPr>
              <a:spLocks noChangeArrowheads="1"/>
            </p:cNvSpPr>
            <p:nvPr/>
          </p:nvSpPr>
          <p:spPr bwMode="auto">
            <a:xfrm>
              <a:off x="1910" y="1711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Дистанционное</a:t>
              </a: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Georgia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обучение</a:t>
              </a:r>
            </a:p>
          </p:txBody>
        </p:sp>
        <p:sp>
          <p:nvSpPr>
            <p:cNvPr id="13" name="_s4104"/>
            <p:cNvSpPr>
              <a:spLocks noChangeShapeType="1"/>
            </p:cNvSpPr>
            <p:nvPr/>
          </p:nvSpPr>
          <p:spPr bwMode="auto">
            <a:xfrm flipH="1">
              <a:off x="2305" y="2224"/>
              <a:ext cx="385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4105"/>
            <p:cNvSpPr>
              <a:spLocks noChangeArrowheads="1"/>
            </p:cNvSpPr>
            <p:nvPr/>
          </p:nvSpPr>
          <p:spPr bwMode="auto">
            <a:xfrm>
              <a:off x="1911" y="2210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Интеллектуальные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игры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Georgia" pitchFamily="18" charset="0"/>
                <a:cs typeface="Arial" charset="0"/>
              </a:endParaRPr>
            </a:p>
          </p:txBody>
        </p:sp>
        <p:sp>
          <p:nvSpPr>
            <p:cNvPr id="15" name="_s4106"/>
            <p:cNvSpPr>
              <a:spLocks noChangeShapeType="1"/>
            </p:cNvSpPr>
            <p:nvPr/>
          </p:nvSpPr>
          <p:spPr bwMode="auto">
            <a:xfrm flipH="1">
              <a:off x="2524" y="2324"/>
              <a:ext cx="24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4107"/>
            <p:cNvSpPr>
              <a:spLocks noChangeArrowheads="1"/>
            </p:cNvSpPr>
            <p:nvPr/>
          </p:nvSpPr>
          <p:spPr bwMode="auto">
            <a:xfrm>
              <a:off x="2205" y="2613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Конкурсы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" name="_s4108"/>
            <p:cNvSpPr>
              <a:spLocks noChangeShapeType="1"/>
            </p:cNvSpPr>
            <p:nvPr/>
          </p:nvSpPr>
          <p:spPr bwMode="auto">
            <a:xfrm>
              <a:off x="2880" y="2362"/>
              <a:ext cx="2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4109"/>
            <p:cNvSpPr>
              <a:spLocks noChangeArrowheads="1"/>
            </p:cNvSpPr>
            <p:nvPr/>
          </p:nvSpPr>
          <p:spPr bwMode="auto">
            <a:xfrm>
              <a:off x="2680" y="2726"/>
              <a:ext cx="405" cy="44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Внеклассные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мероприятия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 по русскому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языку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_s4110"/>
            <p:cNvSpPr>
              <a:spLocks noChangeShapeType="1"/>
            </p:cNvSpPr>
            <p:nvPr/>
          </p:nvSpPr>
          <p:spPr bwMode="auto">
            <a:xfrm>
              <a:off x="3000" y="2323"/>
              <a:ext cx="236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4111"/>
            <p:cNvSpPr>
              <a:spLocks noChangeArrowheads="1"/>
            </p:cNvSpPr>
            <p:nvPr/>
          </p:nvSpPr>
          <p:spPr bwMode="auto">
            <a:xfrm>
              <a:off x="3154" y="2611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Проекты</a:t>
              </a: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21" name="_s4112"/>
            <p:cNvSpPr>
              <a:spLocks noChangeShapeType="1"/>
            </p:cNvSpPr>
            <p:nvPr/>
          </p:nvSpPr>
          <p:spPr bwMode="auto">
            <a:xfrm>
              <a:off x="3072" y="2222"/>
              <a:ext cx="384" cy="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_s4113"/>
            <p:cNvSpPr>
              <a:spLocks noChangeArrowheads="1"/>
            </p:cNvSpPr>
            <p:nvPr/>
          </p:nvSpPr>
          <p:spPr bwMode="auto">
            <a:xfrm>
              <a:off x="3446" y="2207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Предметные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недели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Georgia" pitchFamily="18" charset="0"/>
                <a:cs typeface="Arial" charset="0"/>
              </a:endParaRPr>
            </a:p>
          </p:txBody>
        </p:sp>
        <p:sp>
          <p:nvSpPr>
            <p:cNvPr id="23" name="_s4114"/>
            <p:cNvSpPr>
              <a:spLocks noChangeShapeType="1"/>
            </p:cNvSpPr>
            <p:nvPr/>
          </p:nvSpPr>
          <p:spPr bwMode="auto">
            <a:xfrm flipV="1">
              <a:off x="3071" y="1974"/>
              <a:ext cx="385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_s4115"/>
            <p:cNvSpPr>
              <a:spLocks noChangeArrowheads="1"/>
            </p:cNvSpPr>
            <p:nvPr/>
          </p:nvSpPr>
          <p:spPr bwMode="auto">
            <a:xfrm>
              <a:off x="3445" y="1709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Исследовательская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работа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_s4116"/>
            <p:cNvSpPr>
              <a:spLocks noChangeShapeType="1"/>
            </p:cNvSpPr>
            <p:nvPr/>
          </p:nvSpPr>
          <p:spPr bwMode="auto">
            <a:xfrm flipV="1">
              <a:off x="2998" y="1671"/>
              <a:ext cx="238" cy="3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_s4117"/>
            <p:cNvSpPr>
              <a:spLocks noChangeArrowheads="1"/>
            </p:cNvSpPr>
            <p:nvPr/>
          </p:nvSpPr>
          <p:spPr bwMode="auto">
            <a:xfrm>
              <a:off x="3152" y="1306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Мониторинг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окружающей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среды</a:t>
              </a:r>
            </a:p>
          </p:txBody>
        </p:sp>
        <p:sp>
          <p:nvSpPr>
            <p:cNvPr id="27" name="_s4118"/>
            <p:cNvSpPr>
              <a:spLocks noChangeShapeType="1"/>
            </p:cNvSpPr>
            <p:nvPr/>
          </p:nvSpPr>
          <p:spPr bwMode="auto">
            <a:xfrm flipV="1">
              <a:off x="2880" y="1556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_s4119"/>
            <p:cNvSpPr>
              <a:spLocks noChangeArrowheads="1"/>
            </p:cNvSpPr>
            <p:nvPr/>
          </p:nvSpPr>
          <p:spPr bwMode="auto">
            <a:xfrm>
              <a:off x="2678" y="1152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Times New Roman" pitchFamily="18" charset="0"/>
                  <a:cs typeface="Arial" charset="0"/>
                </a:rPr>
                <a:t>Кружки</a:t>
              </a:r>
            </a:p>
          </p:txBody>
        </p:sp>
        <p:sp>
          <p:nvSpPr>
            <p:cNvPr id="29" name="_s4120"/>
            <p:cNvSpPr>
              <a:spLocks noChangeArrowheads="1"/>
            </p:cNvSpPr>
            <p:nvPr/>
          </p:nvSpPr>
          <p:spPr bwMode="auto">
            <a:xfrm>
              <a:off x="2678" y="1960"/>
              <a:ext cx="405" cy="405"/>
            </a:xfrm>
            <a:prstGeom prst="ellipse">
              <a:avLst/>
            </a:prstGeom>
            <a:solidFill>
              <a:srgbClr val="EAE9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Внеурочная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внеучебная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деятельность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30" name="Picture 37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485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28800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Я работаю над созданием  собственной </a:t>
            </a:r>
            <a:r>
              <a:rPr lang="ru-RU" b="1" dirty="0" err="1" smtClean="0">
                <a:latin typeface="Monotype Corsiva" pitchFamily="66" charset="0"/>
              </a:rPr>
              <a:t>медиатеки</a:t>
            </a:r>
            <a:r>
              <a:rPr lang="ru-RU" b="1" dirty="0" smtClean="0">
                <a:latin typeface="Monotype Corsiva" pitchFamily="66" charset="0"/>
              </a:rPr>
              <a:t>, которую  активно и систематически использую в своей работе и  постоянно пополняю. </a:t>
            </a:r>
          </a:p>
          <a:p>
            <a:r>
              <a:rPr lang="ru-RU" b="1" dirty="0" smtClean="0">
                <a:latin typeface="Monotype Corsiva" pitchFamily="66" charset="0"/>
              </a:rPr>
              <a:t>Для активизации познавательных интересов и расширения кругозора учащихся, их творческого развития, я использую в своей работе и другие педагогические технологии. Большое внимание я уделяю технологии метода проектов,  исследовательской деятельности учащихся.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C:\Users\пк\AppData\Local\Microsoft\Windows\Temporary Internet Files\Content.Word\20160430_222502.jpg"/>
          <p:cNvPicPr/>
          <p:nvPr/>
        </p:nvPicPr>
        <p:blipFill>
          <a:blip r:embed="rId2" cstate="print"/>
          <a:srcRect l="20363" t="2564" r="16120"/>
          <a:stretch>
            <a:fillRect/>
          </a:stretch>
        </p:blipFill>
        <p:spPr bwMode="auto">
          <a:xfrm rot="4225735">
            <a:off x="4713668" y="1504880"/>
            <a:ext cx="2604140" cy="16801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C:\Users\пк\AppData\Local\Microsoft\Windows\Temporary Internet Files\Content.Word\20160430_222517.jpg"/>
          <p:cNvPicPr/>
          <p:nvPr/>
        </p:nvPicPr>
        <p:blipFill>
          <a:blip r:embed="rId3" cstate="print"/>
          <a:srcRect l="13308" r="3715"/>
          <a:stretch>
            <a:fillRect/>
          </a:stretch>
        </p:blipFill>
        <p:spPr bwMode="auto">
          <a:xfrm rot="6383564">
            <a:off x="6162038" y="3637674"/>
            <a:ext cx="2885853" cy="187116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2880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23528" y="980728"/>
            <a:ext cx="3528392" cy="5040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Презентация на тему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«Образ Павлуши в рассказе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И.С.Тургенева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Бежин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луг»».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Подготовила ученица 6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МБОУ СОШ с. Мичурино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Гаппоева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Алина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Руководитель: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Гаглоева Б.Н.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2"/>
          <p:cNvSpPr>
            <a:spLocks noGrp="1"/>
          </p:cNvSpPr>
          <p:nvPr>
            <p:ph type="title"/>
          </p:nvPr>
        </p:nvSpPr>
        <p:spPr>
          <a:xfrm>
            <a:off x="5220072" y="980728"/>
            <a:ext cx="35433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dirty="0" smtClean="0"/>
              <a:t>План работы: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4" name="Содержимое 1"/>
          <p:cNvSpPr txBox="1">
            <a:spLocks/>
          </p:cNvSpPr>
          <p:nvPr/>
        </p:nvSpPr>
        <p:spPr bwMode="auto">
          <a:xfrm>
            <a:off x="5220072" y="2060848"/>
            <a:ext cx="3543870" cy="3816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Портрет мальчика.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Описание Павлуши в тексте.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3.Образ Павла в рассказе.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Моё отношение к герою.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  <p:bldP spid="32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2880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980728"/>
            <a:ext cx="3528392" cy="5040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Презентация на тему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 Мальчик Костя из рассказа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И.С.Тургенева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Бежин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луг»».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Подготовила ученица 6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МБОУ СОШ с. Мичурино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Цекоева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Диана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Руководитель: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Гаглоева Б.Н.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844824"/>
            <a:ext cx="352839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1. Портрет мальчика.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2. Описание Кости в тексте.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3. Рассказ Кости.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4. Моё отношение к герою.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980728"/>
            <a:ext cx="352839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План работы: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solidFill>
                  <a:srgbClr val="990000"/>
                </a:solidFill>
              </a:rPr>
              <a:t>Немного о себе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772816"/>
            <a:ext cx="40324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День рождения</a:t>
            </a:r>
            <a:r>
              <a:rPr lang="ru-RU" sz="2000" dirty="0" smtClean="0">
                <a:latin typeface="Book Antiqua" panose="02040602050305030304" pitchFamily="18" charset="0"/>
              </a:rPr>
              <a:t> – </a:t>
            </a:r>
            <a:r>
              <a:rPr lang="ru-RU" sz="2000" b="1" dirty="0" smtClean="0">
                <a:latin typeface="Book Antiqua" panose="02040602050305030304" pitchFamily="18" charset="0"/>
              </a:rPr>
              <a:t>21 ноября</a:t>
            </a:r>
            <a:endParaRPr lang="ru-RU" sz="2000" b="1" i="1" dirty="0" smtClean="0">
              <a:latin typeface="Book Antiqua" panose="02040602050305030304" pitchFamily="18" charset="0"/>
            </a:endParaRPr>
          </a:p>
          <a:p>
            <a:r>
              <a:rPr lang="ru-RU" sz="2000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Образование</a:t>
            </a:r>
            <a:r>
              <a:rPr lang="ru-RU" sz="2000" dirty="0" smtClean="0">
                <a:latin typeface="Book Antiqua" panose="02040602050305030304" pitchFamily="18" charset="0"/>
              </a:rPr>
              <a:t> – </a:t>
            </a:r>
            <a:r>
              <a:rPr lang="ru-RU" sz="2000" b="1" i="1" dirty="0" smtClean="0">
                <a:latin typeface="Book Antiqua" panose="02040602050305030304" pitchFamily="18" charset="0"/>
              </a:rPr>
              <a:t>Северо- Осетинский </a:t>
            </a:r>
            <a:r>
              <a:rPr lang="ru-RU" sz="2000" b="1" i="1" dirty="0" err="1" smtClean="0">
                <a:latin typeface="Book Antiqua" panose="02040602050305030304" pitchFamily="18" charset="0"/>
              </a:rPr>
              <a:t>Государствен</a:t>
            </a:r>
            <a:r>
              <a:rPr lang="ru-RU" sz="2000" b="1" i="1" dirty="0" smtClean="0">
                <a:latin typeface="Book Antiqua" panose="02040602050305030304" pitchFamily="18" charset="0"/>
              </a:rPr>
              <a:t>-</a:t>
            </a:r>
          </a:p>
          <a:p>
            <a:r>
              <a:rPr lang="ru-RU" sz="2000" b="1" i="1" dirty="0" err="1" smtClean="0">
                <a:latin typeface="Book Antiqua" panose="02040602050305030304" pitchFamily="18" charset="0"/>
              </a:rPr>
              <a:t>ный</a:t>
            </a:r>
            <a:r>
              <a:rPr lang="ru-RU" sz="2000" b="1" i="1" dirty="0" smtClean="0">
                <a:latin typeface="Book Antiqua" panose="02040602050305030304" pitchFamily="18" charset="0"/>
              </a:rPr>
              <a:t> Университет </a:t>
            </a:r>
          </a:p>
          <a:p>
            <a:r>
              <a:rPr lang="ru-RU" sz="2000" b="1" i="1" dirty="0" smtClean="0">
                <a:latin typeface="Book Antiqua" panose="02040602050305030304" pitchFamily="18" charset="0"/>
              </a:rPr>
              <a:t>им. К. Л. Хетагурова, 1989 год</a:t>
            </a:r>
          </a:p>
          <a:p>
            <a:r>
              <a:rPr lang="ru-RU" sz="2000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Место работы </a:t>
            </a:r>
            <a:r>
              <a:rPr lang="ru-RU" sz="2000" dirty="0" smtClean="0">
                <a:latin typeface="Book Antiqua" panose="02040602050305030304" pitchFamily="18" charset="0"/>
              </a:rPr>
              <a:t>-</a:t>
            </a:r>
            <a:r>
              <a:rPr lang="ru-RU" altLang="ru-RU" sz="2000" i="1" dirty="0" smtClean="0">
                <a:cs typeface="Times New Roman" pitchFamily="18" charset="0"/>
              </a:rPr>
              <a:t>МБОУ СОШ </a:t>
            </a:r>
          </a:p>
          <a:p>
            <a:r>
              <a:rPr lang="ru-RU" altLang="ru-RU" sz="2000" i="1" dirty="0" smtClean="0">
                <a:cs typeface="Times New Roman" pitchFamily="18" charset="0"/>
              </a:rPr>
              <a:t>с. Мичурино </a:t>
            </a:r>
            <a:r>
              <a:rPr lang="ru-RU" altLang="ru-RU" sz="2000" i="1" dirty="0" err="1" smtClean="0">
                <a:cs typeface="Times New Roman" pitchFamily="18" charset="0"/>
              </a:rPr>
              <a:t>Ардонского</a:t>
            </a:r>
            <a:r>
              <a:rPr lang="ru-RU" altLang="ru-RU" sz="2000" i="1" dirty="0" smtClean="0">
                <a:cs typeface="Times New Roman" pitchFamily="18" charset="0"/>
              </a:rPr>
              <a:t> района </a:t>
            </a:r>
            <a:r>
              <a:rPr lang="ru-RU" altLang="ru-RU" sz="2000" i="1" dirty="0" err="1" smtClean="0">
                <a:cs typeface="Times New Roman" pitchFamily="18" charset="0"/>
              </a:rPr>
              <a:t>РСО-Алания</a:t>
            </a:r>
            <a:endParaRPr lang="ru-RU" sz="2000" i="1" dirty="0" smtClean="0">
              <a:latin typeface="Book Antiqua" panose="02040602050305030304" pitchFamily="18" charset="0"/>
            </a:endParaRPr>
          </a:p>
          <a:p>
            <a:r>
              <a:rPr lang="ru-RU" sz="2000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Должность</a:t>
            </a:r>
            <a:r>
              <a:rPr lang="ru-RU" sz="2000" dirty="0" smtClean="0">
                <a:latin typeface="Book Antiqua" panose="02040602050305030304" pitchFamily="18" charset="0"/>
              </a:rPr>
              <a:t> - </a:t>
            </a:r>
            <a:r>
              <a:rPr lang="ru-RU" sz="2000" b="1" i="1" dirty="0" smtClean="0">
                <a:latin typeface="Book Antiqua" panose="02040602050305030304" pitchFamily="18" charset="0"/>
              </a:rPr>
              <a:t>учитель русского языка и литературы</a:t>
            </a:r>
          </a:p>
          <a:p>
            <a:r>
              <a:rPr lang="ru-RU" sz="2000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Стаж- </a:t>
            </a:r>
            <a:r>
              <a:rPr lang="ru-RU" sz="2000" b="1" i="1" dirty="0" smtClean="0">
                <a:latin typeface="Book Antiqua" panose="02040602050305030304" pitchFamily="18" charset="0"/>
              </a:rPr>
              <a:t>27 лет</a:t>
            </a:r>
          </a:p>
          <a:p>
            <a:r>
              <a:rPr lang="ru-RU" sz="2000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Категория-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b="1" i="1" dirty="0" smtClean="0">
                <a:latin typeface="Book Antiqua" panose="02040602050305030304" pitchFamily="18" charset="0"/>
              </a:rPr>
              <a:t>первая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752930" cy="28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2880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7704856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План проведения недели русского языка в 2015г.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9695152"/>
              </p:ext>
            </p:extLst>
          </p:nvPr>
        </p:nvGraphicFramePr>
        <p:xfrm>
          <a:off x="683568" y="2132857"/>
          <a:ext cx="7488832" cy="34563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2337"/>
                <a:gridCol w="3160151"/>
                <a:gridCol w="1296144"/>
                <a:gridCol w="1800200"/>
              </a:tblGrid>
              <a:tr h="706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65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иллюстраций к любимым литературным произведениям.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5-8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10.03.2015</a:t>
                      </a:r>
                    </a:p>
                  </a:txBody>
                  <a:tcPr/>
                </a:tc>
              </a:tr>
              <a:tr h="9165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Лингвистический ринг. Игра.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6-7</a:t>
                      </a:r>
                      <a:r>
                        <a:rPr lang="ru-RU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baseline="0" dirty="0" err="1" smtClean="0">
                          <a:latin typeface="+mn-lt"/>
                          <a:cs typeface="+mn-cs"/>
                        </a:rPr>
                        <a:t>кл</a:t>
                      </a:r>
                      <a:r>
                        <a:rPr lang="ru-RU" baseline="0" dirty="0" smtClean="0">
                          <a:latin typeface="+mn-lt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12.03.2015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65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выразительного чтения.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5-8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14.03.2015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2880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7704856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План проведения недели русского языка в 2016г.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9695152"/>
              </p:ext>
            </p:extLst>
          </p:nvPr>
        </p:nvGraphicFramePr>
        <p:xfrm>
          <a:off x="899592" y="1958522"/>
          <a:ext cx="7272808" cy="40627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6789"/>
                <a:gridCol w="3068993"/>
                <a:gridCol w="1258755"/>
                <a:gridCol w="1748271"/>
              </a:tblGrid>
              <a:tr h="3376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1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5-11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14.03.2016</a:t>
                      </a:r>
                    </a:p>
                  </a:txBody>
                  <a:tcPr/>
                </a:tc>
              </a:tr>
              <a:tr h="5908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стенгазет на тему «В мире грамматики».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+mn-lt"/>
                          <a:cs typeface="+mn-cs"/>
                        </a:rPr>
                        <a:t> 5-8кл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12.03.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72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муниципальном этапе конкурса « Живая классика»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6-7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15.03.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8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Открытый урок по  русской литературе.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18.03.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1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Турнир юных филологов.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9- 11кл.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18.03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19.03.16.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9695152"/>
              </p:ext>
            </p:extLst>
          </p:nvPr>
        </p:nvGraphicFramePr>
        <p:xfrm>
          <a:off x="0" y="836712"/>
          <a:ext cx="7920879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48"/>
                <a:gridCol w="1702619"/>
                <a:gridCol w="888323"/>
                <a:gridCol w="2294834"/>
                <a:gridCol w="2072755"/>
              </a:tblGrid>
              <a:tr h="1360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урока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 технологии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2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13 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-исследование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Обособленные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второстепенные члены предложения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ИКТ,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игровые,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дифференцир.обучения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443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Урок- пу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тешествие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Предлоги и союзы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ИКТ,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игровые, дифференцир.обучения,здоровьесберегающие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65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Урок -обобщение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Местоимение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личностно- ориентированные, ИКТ,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исследовательские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5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-практикум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ОГЭ.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игровые, ИКТ,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личностно- ориентированные,</a:t>
                      </a:r>
                    </a:p>
                    <a:p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0"/>
            <a:ext cx="7704856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Открытые          уроки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58676c8c6333"/>
          <p:cNvPicPr>
            <a:picLocks noChangeAspect="1" noChangeArrowheads="1"/>
          </p:cNvPicPr>
          <p:nvPr/>
        </p:nvPicPr>
        <p:blipFill>
          <a:blip r:embed="rId2" cstate="print"/>
          <a:srcRect l="5129" t="45372" r="5129"/>
          <a:stretch>
            <a:fillRect/>
          </a:stretch>
        </p:blipFill>
        <p:spPr>
          <a:xfrm>
            <a:off x="5076056" y="1556792"/>
            <a:ext cx="37140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836712"/>
            <a:ext cx="7704856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А вам есть чему поучиться у своих воспитанников?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3528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В течение многих лет я учу своих учеников всему тому, что знаю и умею сама: думать, мечтать, красиво говорить и правильно выражать свои мысли.  При этом постоянно учусь сама у своих учеников, не утрачивая огромного желания "объять необъятное", так как считаю, что  каждому человеку, независимо от возраста и степени образованности, рода деятельности и социального статуса нужна постоянная работа над собой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0921188"/>
      </p:ext>
    </p:extLst>
  </p:cSld>
  <p:clrMapOvr>
    <a:masterClrMapping/>
  </p:clrMapOvr>
  <p:transition spd="med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2686855"/>
            <a:ext cx="36724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i="1" dirty="0" smtClean="0">
              <a:solidFill>
                <a:srgbClr val="99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i="1" dirty="0" smtClean="0">
              <a:solidFill>
                <a:srgbClr val="99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700808"/>
          <a:ext cx="3888432" cy="354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648072"/>
                <a:gridCol w="720080"/>
                <a:gridCol w="864096"/>
                <a:gridCol w="432048"/>
                <a:gridCol w="504056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Уч</a:t>
                      </a:r>
                      <a:r>
                        <a:rPr lang="ru-RU" sz="1100" dirty="0" smtClean="0"/>
                        <a:t>.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класс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Кол. </a:t>
                      </a:r>
                      <a:r>
                        <a:rPr lang="ru-RU" sz="1100" dirty="0" err="1" smtClean="0"/>
                        <a:t>уч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успев.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СОУ</a:t>
                      </a:r>
                      <a:endParaRPr lang="ru-RU" sz="1100" dirty="0"/>
                    </a:p>
                  </a:txBody>
                  <a:tcPr/>
                </a:tc>
              </a:tr>
              <a:tr h="216024">
                <a:tc rowSpan="3">
                  <a:txBody>
                    <a:bodyPr/>
                    <a:lstStyle/>
                    <a:p>
                      <a:r>
                        <a:rPr lang="ru-RU" sz="1100" dirty="0" smtClean="0"/>
                        <a:t>2012-2013</a:t>
                      </a:r>
                      <a:endParaRPr lang="ru-RU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57</a:t>
                      </a:r>
                      <a:endParaRPr lang="ru-RU" sz="1100" dirty="0"/>
                    </a:p>
                  </a:txBody>
                  <a:tcPr/>
                </a:tc>
              </a:tr>
              <a:tr h="2449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53</a:t>
                      </a:r>
                      <a:endParaRPr lang="ru-RU" sz="1100" dirty="0"/>
                    </a:p>
                  </a:txBody>
                  <a:tcPr/>
                </a:tc>
              </a:tr>
              <a:tr h="2739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56</a:t>
                      </a:r>
                      <a:endParaRPr lang="ru-RU" sz="1100" dirty="0"/>
                    </a:p>
                  </a:txBody>
                  <a:tcPr/>
                </a:tc>
              </a:tr>
              <a:tr h="216024">
                <a:tc rowSpan="4">
                  <a:txBody>
                    <a:bodyPr/>
                    <a:lstStyle/>
                    <a:p>
                      <a:r>
                        <a:rPr lang="ru-RU" sz="1100" dirty="0" smtClean="0"/>
                        <a:t>2013-2014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65</a:t>
                      </a:r>
                      <a:endParaRPr lang="ru-RU" sz="1100" dirty="0"/>
                    </a:p>
                  </a:txBody>
                  <a:tcPr/>
                </a:tc>
              </a:tr>
              <a:tr h="24497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49</a:t>
                      </a:r>
                      <a:endParaRPr lang="ru-RU" sz="1100" dirty="0"/>
                    </a:p>
                  </a:txBody>
                  <a:tcPr/>
                </a:tc>
              </a:tr>
              <a:tr h="20192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59</a:t>
                      </a:r>
                      <a:endParaRPr lang="ru-RU" sz="1100" dirty="0"/>
                    </a:p>
                  </a:txBody>
                  <a:tcPr/>
                </a:tc>
              </a:tr>
              <a:tr h="230872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53</a:t>
                      </a:r>
                      <a:endParaRPr lang="ru-RU" sz="1100" dirty="0"/>
                    </a:p>
                  </a:txBody>
                  <a:tcPr/>
                </a:tc>
              </a:tr>
              <a:tr h="357306">
                <a:tc rowSpan="4">
                  <a:txBody>
                    <a:bodyPr/>
                    <a:lstStyle/>
                    <a:p>
                      <a:r>
                        <a:rPr lang="ru-RU" sz="1100" dirty="0" smtClean="0"/>
                        <a:t>2014-2015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67</a:t>
                      </a:r>
                      <a:endParaRPr lang="ru-RU" sz="1100" dirty="0"/>
                    </a:p>
                  </a:txBody>
                  <a:tcPr/>
                </a:tc>
              </a:tr>
              <a:tr h="35730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/>
                </a:tc>
              </a:tr>
              <a:tr h="35730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55</a:t>
                      </a:r>
                      <a:endParaRPr lang="ru-RU" sz="1100" dirty="0"/>
                    </a:p>
                  </a:txBody>
                  <a:tcPr/>
                </a:tc>
              </a:tr>
              <a:tr h="35730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58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32040" y="1596707"/>
          <a:ext cx="3960440" cy="35052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50761"/>
                <a:gridCol w="636071"/>
                <a:gridCol w="706745"/>
                <a:gridCol w="848094"/>
                <a:gridCol w="424047"/>
                <a:gridCol w="494722"/>
              </a:tblGrid>
              <a:tr h="282182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Уч</a:t>
                      </a:r>
                      <a:r>
                        <a:rPr lang="ru-RU" sz="1100" dirty="0" smtClean="0"/>
                        <a:t>.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класс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Кол. </a:t>
                      </a:r>
                      <a:r>
                        <a:rPr lang="ru-RU" sz="1100" dirty="0" err="1" smtClean="0"/>
                        <a:t>уч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успев.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СОУ</a:t>
                      </a:r>
                      <a:endParaRPr lang="ru-RU" sz="1100" dirty="0"/>
                    </a:p>
                  </a:txBody>
                  <a:tcPr/>
                </a:tc>
              </a:tr>
              <a:tr h="253818">
                <a:tc rowSpan="3">
                  <a:txBody>
                    <a:bodyPr/>
                    <a:lstStyle/>
                    <a:p>
                      <a:r>
                        <a:rPr lang="ru-RU" sz="1100" dirty="0" smtClean="0"/>
                        <a:t>2012-2013</a:t>
                      </a:r>
                      <a:endParaRPr lang="ru-RU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66</a:t>
                      </a:r>
                      <a:endParaRPr lang="ru-RU" sz="1100" dirty="0"/>
                    </a:p>
                  </a:txBody>
                  <a:tcPr/>
                </a:tc>
              </a:tr>
              <a:tr h="2538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72</a:t>
                      </a:r>
                      <a:endParaRPr lang="ru-RU" sz="1100" dirty="0"/>
                    </a:p>
                  </a:txBody>
                  <a:tcPr/>
                </a:tc>
              </a:tr>
              <a:tr h="2683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77</a:t>
                      </a:r>
                      <a:endParaRPr lang="ru-RU" sz="1100" dirty="0"/>
                    </a:p>
                  </a:txBody>
                  <a:tcPr/>
                </a:tc>
              </a:tr>
              <a:tr h="253818">
                <a:tc rowSpan="4">
                  <a:txBody>
                    <a:bodyPr/>
                    <a:lstStyle/>
                    <a:p>
                      <a:r>
                        <a:rPr lang="ru-RU" sz="1100" dirty="0" smtClean="0"/>
                        <a:t>2013-2014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79</a:t>
                      </a:r>
                      <a:endParaRPr lang="ru-RU" sz="1100" dirty="0"/>
                    </a:p>
                  </a:txBody>
                  <a:tcPr/>
                </a:tc>
              </a:tr>
              <a:tr h="25381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57</a:t>
                      </a:r>
                      <a:endParaRPr lang="ru-RU" sz="1100" dirty="0"/>
                    </a:p>
                  </a:txBody>
                  <a:tcPr/>
                </a:tc>
              </a:tr>
              <a:tr h="25381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63</a:t>
                      </a:r>
                      <a:endParaRPr lang="ru-RU" sz="1100" dirty="0"/>
                    </a:p>
                  </a:txBody>
                  <a:tcPr/>
                </a:tc>
              </a:tr>
              <a:tr h="25381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60</a:t>
                      </a:r>
                      <a:endParaRPr lang="ru-RU" sz="1100" dirty="0"/>
                    </a:p>
                  </a:txBody>
                  <a:tcPr/>
                </a:tc>
              </a:tr>
              <a:tr h="350050">
                <a:tc rowSpan="4">
                  <a:txBody>
                    <a:bodyPr/>
                    <a:lstStyle/>
                    <a:p>
                      <a:r>
                        <a:rPr lang="ru-RU" sz="1100" dirty="0" smtClean="0"/>
                        <a:t>2014-2015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78</a:t>
                      </a:r>
                      <a:endParaRPr lang="ru-RU" sz="1100" dirty="0"/>
                    </a:p>
                  </a:txBody>
                  <a:tcPr/>
                </a:tc>
              </a:tr>
              <a:tr h="35005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58</a:t>
                      </a:r>
                      <a:endParaRPr lang="ru-RU" sz="1100" dirty="0"/>
                    </a:p>
                  </a:txBody>
                  <a:tcPr/>
                </a:tc>
              </a:tr>
              <a:tr h="35005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57</a:t>
                      </a:r>
                      <a:endParaRPr lang="ru-RU" sz="1100" dirty="0"/>
                    </a:p>
                  </a:txBody>
                  <a:tcPr/>
                </a:tc>
              </a:tr>
              <a:tr h="35005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77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3768" y="188640"/>
            <a:ext cx="4849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Результаты учебной деятельности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764704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Русский язык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6206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Литература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193821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2686855"/>
            <a:ext cx="36724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i="1" dirty="0" smtClean="0">
              <a:solidFill>
                <a:srgbClr val="99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i="1" dirty="0" smtClean="0">
              <a:solidFill>
                <a:srgbClr val="99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692696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Подготовка к ЕГЭ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72816"/>
            <a:ext cx="3528392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Georgia" pitchFamily="18" charset="0"/>
              </a:rPr>
              <a:t>Система подготовки включает: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Охват всех периодов обучения; 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Содержание различных форм, приёмов и способов; 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Контроль за степенью достижения каждым тестируемым целевого уровня подготовки; 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Поддержка всех этапов обучения: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     от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целеполагания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до оценочно-результативного этапа.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6254" y="620688"/>
            <a:ext cx="3060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Результаты ЕГЭ и ОГЭ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 русскому языку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628800"/>
            <a:ext cx="345638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Результаты единого государственного экзамена по русскому языку (за последние три года выпускных 11 классов больше не было)</a:t>
            </a:r>
          </a:p>
          <a:p>
            <a:pPr marL="342900" indent="-342900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860032" y="3140968"/>
          <a:ext cx="3960440" cy="223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576064"/>
                <a:gridCol w="576064"/>
                <a:gridCol w="792088"/>
                <a:gridCol w="648072"/>
                <a:gridCol w="64807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Уч.год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Мин. балл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Кол-во </a:t>
                      </a:r>
                      <a:r>
                        <a:rPr lang="ru-RU" sz="1200" dirty="0" err="1" smtClean="0"/>
                        <a:t>обуч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Средний тестовый балл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успеваемости</a:t>
                      </a:r>
                      <a:endParaRPr lang="ru-RU" sz="1200" dirty="0"/>
                    </a:p>
                  </a:txBody>
                  <a:tcPr/>
                </a:tc>
              </a:tr>
              <a:tr h="3190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2012-2013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21ч.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     3,8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</a:p>
                  </a:txBody>
                  <a:tcPr/>
                </a:tc>
              </a:tr>
              <a:tr h="31908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</a:p>
                  </a:txBody>
                  <a:tcPr/>
                </a:tc>
              </a:tr>
              <a:tr h="3190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2014-2015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11кл.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51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74193821"/>
      </p:ext>
    </p:extLst>
  </p:cSld>
  <p:clrMapOvr>
    <a:masterClrMapping/>
  </p:clrMapOvr>
  <p:transition spd="med" advClick="0" advTm="15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Я- классный руководитель</a:t>
            </a:r>
            <a:r>
              <a:rPr lang="ru-RU" altLang="ru-RU" b="1" dirty="0" smtClean="0"/>
              <a:t>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14938" y="357188"/>
            <a:ext cx="35433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41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151" name="Picture 5" descr="C:\Documents and Settings\User\Рабочий стол\Создание шаблона презентации\Inkwells\Inkwell 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1171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334205"/>
            <a:ext cx="92868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C:\Documents and Settings\User\Рабочий стол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46737"/>
            <a:ext cx="928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55576" y="1268762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 l="10610"/>
          <a:stretch>
            <a:fillRect/>
          </a:stretch>
        </p:blipFill>
        <p:spPr bwMode="auto">
          <a:xfrm>
            <a:off x="1043608" y="4077072"/>
            <a:ext cx="2426593" cy="203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r="7682"/>
          <a:stretch>
            <a:fillRect/>
          </a:stretch>
        </p:blipFill>
        <p:spPr bwMode="auto">
          <a:xfrm>
            <a:off x="5220072" y="1556792"/>
            <a:ext cx="3312368" cy="201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077072"/>
            <a:ext cx="307661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627784" y="1772816"/>
            <a:ext cx="138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 отдыхе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3717032"/>
            <a:ext cx="253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Театр оперы и балета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3717032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Знамя Победы!</a:t>
            </a:r>
            <a:endParaRPr lang="ru-RU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012084" cy="225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0968"/>
            <a:ext cx="270372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/>
              <a:t>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14938" y="357188"/>
            <a:ext cx="3543300" cy="33550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Русский медвежонок</a:t>
            </a:r>
            <a:endParaRPr lang="ru-RU" sz="1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151" name="Picture 5" descr="C:\Documents and Settings\User\Рабочий стол\Создание шаблона презентации\Inkwells\Inkwell 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1171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334205"/>
            <a:ext cx="92868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C:\Documents and Settings\User\Рабочий стол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46737"/>
            <a:ext cx="928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692696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980728"/>
            <a:ext cx="3471863" cy="260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51520" y="3573016"/>
            <a:ext cx="214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Ледовой арене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2497" y="188640"/>
            <a:ext cx="284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Возложение цветов на </a:t>
            </a:r>
          </a:p>
          <a:p>
            <a:pPr algn="ctr"/>
            <a:r>
              <a:rPr lang="ru-RU" b="1" dirty="0" smtClean="0"/>
              <a:t>Братскую могилу</a:t>
            </a:r>
            <a:endParaRPr lang="ru-RU" b="1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721" t="18600" r="11738" b="25000"/>
          <a:stretch>
            <a:fillRect/>
          </a:stretch>
        </p:blipFill>
        <p:spPr bwMode="auto">
          <a:xfrm>
            <a:off x="5076056" y="1628800"/>
            <a:ext cx="3817911" cy="479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3" name="Picture 3" descr="C:\Users\Ira\Pictures\вышивка\PICT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1870978" cy="249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260648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Дома ждет меня всегда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Моя дружная семья-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Муж и две </a:t>
            </a:r>
            <a:r>
              <a:rPr lang="ru-RU" sz="2800" b="1" smtClean="0">
                <a:solidFill>
                  <a:srgbClr val="0070C0"/>
                </a:solidFill>
              </a:rPr>
              <a:t>красавицы- дочки.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IMG-20160501-WA0075.jpg"/>
          <p:cNvPicPr>
            <a:picLocks noChangeAspect="1"/>
          </p:cNvPicPr>
          <p:nvPr/>
        </p:nvPicPr>
        <p:blipFill>
          <a:blip r:embed="rId4" cstate="print"/>
          <a:srcRect l="16292" t="12219" r="44337"/>
          <a:stretch>
            <a:fillRect/>
          </a:stretch>
        </p:blipFill>
        <p:spPr>
          <a:xfrm>
            <a:off x="611560" y="1268760"/>
            <a:ext cx="2880320" cy="5054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77820767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988840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Да! Семья – мое богатство.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Я горжусь своей семьей.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И стараюсь быть такою,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Чтоб они гордились мной.</a:t>
            </a:r>
          </a:p>
        </p:txBody>
      </p:sp>
      <p:pic>
        <p:nvPicPr>
          <p:cNvPr id="6" name="Picture 2" descr="C:\Users\alex\Desktop\1231174251_semia_glav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77820767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1052736"/>
            <a:ext cx="3222073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365602" y="1772816"/>
            <a:ext cx="3543300" cy="1271588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 своей жизни первый раз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Я сижу за партой.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 я знаю, что когда - то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это станет стартом.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990000"/>
              </a:solidFill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5220072" y="1484784"/>
            <a:ext cx="34718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Monotype Corsiva" pitchFamily="66" charset="0"/>
              </a:rPr>
              <a:t>    </a:t>
            </a:r>
          </a:p>
          <a:p>
            <a:pPr eaLnBrk="1" hangingPunct="1"/>
            <a:endParaRPr lang="ru-RU" altLang="ru-RU" sz="2400" dirty="0" smtClean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983" y="2060848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Book Antiqua" panose="02040602050305030304" pitchFamily="18" charset="0"/>
              </a:rPr>
              <a:t>Не уставать ни у кого учиться,</a:t>
            </a:r>
            <a:br>
              <a:rPr lang="ru-RU" sz="2400" b="1" i="1" dirty="0">
                <a:latin typeface="Book Antiqua" panose="02040602050305030304" pitchFamily="18" charset="0"/>
              </a:rPr>
            </a:br>
            <a:r>
              <a:rPr lang="ru-RU" sz="2400" b="1" i="1" dirty="0">
                <a:latin typeface="Book Antiqua" panose="02040602050305030304" pitchFamily="18" charset="0"/>
              </a:rPr>
              <a:t>  День завтрашний сегодня создавать.</a:t>
            </a:r>
            <a:br>
              <a:rPr lang="ru-RU" sz="2400" b="1" i="1" dirty="0">
                <a:latin typeface="Book Antiqua" panose="02040602050305030304" pitchFamily="18" charset="0"/>
              </a:rPr>
            </a:br>
            <a:r>
              <a:rPr lang="ru-RU" sz="2400" b="1" i="1" dirty="0">
                <a:latin typeface="Book Antiqua" panose="02040602050305030304" pitchFamily="18" charset="0"/>
              </a:rPr>
              <a:t>  Не унывать, к высокому стремиться,</a:t>
            </a:r>
            <a:br>
              <a:rPr lang="ru-RU" sz="2400" b="1" i="1" dirty="0">
                <a:latin typeface="Book Antiqua" panose="02040602050305030304" pitchFamily="18" charset="0"/>
              </a:rPr>
            </a:br>
            <a:r>
              <a:rPr lang="ru-RU" sz="2400" b="1" i="1" dirty="0">
                <a:latin typeface="Book Antiqua" panose="02040602050305030304" pitchFamily="18" charset="0"/>
              </a:rPr>
              <a:t>  Свои уметь ошибки признавать.</a:t>
            </a:r>
            <a:br>
              <a:rPr lang="ru-RU" sz="2400" b="1" i="1" dirty="0">
                <a:latin typeface="Book Antiqua" panose="02040602050305030304" pitchFamily="18" charset="0"/>
              </a:rPr>
            </a:br>
            <a:r>
              <a:rPr lang="ru-RU" sz="2400" b="1" i="1" dirty="0">
                <a:latin typeface="Book Antiqua" panose="02040602050305030304" pitchFamily="18" charset="0"/>
              </a:rPr>
              <a:t/>
            </a:r>
            <a:br>
              <a:rPr lang="ru-RU" sz="2400" b="1" i="1" dirty="0">
                <a:latin typeface="Book Antiqua" panose="02040602050305030304" pitchFamily="18" charset="0"/>
              </a:rPr>
            </a:br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886086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Book Antiqua" panose="02040602050305030304" pitchFamily="18" charset="0"/>
              </a:rPr>
              <a:t>Путь педагога...Он </a:t>
            </a:r>
            <a:endParaRPr lang="ru-RU" sz="2400" b="1" i="1" dirty="0" smtClean="0">
              <a:latin typeface="Book Antiqua" panose="02040602050305030304" pitchFamily="18" charset="0"/>
            </a:endParaRPr>
          </a:p>
          <a:p>
            <a:r>
              <a:rPr lang="ru-RU" sz="2400" b="1" i="1" dirty="0" smtClean="0">
                <a:latin typeface="Book Antiqua" panose="02040602050305030304" pitchFamily="18" charset="0"/>
              </a:rPr>
              <a:t>тернист </a:t>
            </a:r>
            <a:r>
              <a:rPr lang="ru-RU" sz="2400" b="1" i="1" dirty="0">
                <a:latin typeface="Book Antiqua" panose="02040602050305030304" pitchFamily="18" charset="0"/>
              </a:rPr>
              <a:t>порою,</a:t>
            </a:r>
            <a:br>
              <a:rPr lang="ru-RU" sz="2400" b="1" i="1" dirty="0">
                <a:latin typeface="Book Antiqua" panose="02040602050305030304" pitchFamily="18" charset="0"/>
              </a:rPr>
            </a:br>
            <a:r>
              <a:rPr lang="ru-RU" sz="2400" b="1" i="1" dirty="0">
                <a:latin typeface="Book Antiqua" panose="02040602050305030304" pitchFamily="18" charset="0"/>
              </a:rPr>
              <a:t>  Цветами осыпает он не всех.</a:t>
            </a:r>
            <a:br>
              <a:rPr lang="ru-RU" sz="2400" b="1" i="1" dirty="0">
                <a:latin typeface="Book Antiqua" panose="02040602050305030304" pitchFamily="18" charset="0"/>
              </a:rPr>
            </a:br>
            <a:r>
              <a:rPr lang="ru-RU" sz="2400" b="1" i="1" dirty="0">
                <a:latin typeface="Book Antiqua" panose="02040602050305030304" pitchFamily="18" charset="0"/>
              </a:rPr>
              <a:t>  И каждый шаг кто делает с душою,</a:t>
            </a:r>
            <a:br>
              <a:rPr lang="ru-RU" sz="2400" b="1" i="1" dirty="0">
                <a:latin typeface="Book Antiqua" panose="02040602050305030304" pitchFamily="18" charset="0"/>
              </a:rPr>
            </a:br>
            <a:r>
              <a:rPr lang="ru-RU" sz="2400" b="1" i="1" dirty="0">
                <a:latin typeface="Book Antiqua" panose="02040602050305030304" pitchFamily="18" charset="0"/>
              </a:rPr>
              <a:t>  Тот обретёт признанье и успех…</a:t>
            </a:r>
            <a:endParaRPr lang="ru-RU" sz="2400" dirty="0">
              <a:latin typeface="Book Antiqua" panose="0204060205030503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56005403"/>
      </p:ext>
    </p:extLst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56ace6438b37d.jpg"/>
          <p:cNvPicPr>
            <a:picLocks noChangeAspect="1" noChangeArrowheads="1"/>
          </p:cNvPicPr>
          <p:nvPr/>
        </p:nvPicPr>
        <p:blipFill>
          <a:blip r:embed="rId2" cstate="print"/>
          <a:srcRect l="10652" t="10867" r="8868" b="11708"/>
          <a:stretch>
            <a:fillRect/>
          </a:stretch>
        </p:blipFill>
        <p:spPr bwMode="auto">
          <a:xfrm>
            <a:off x="2143108" y="1142984"/>
            <a:ext cx="4753021" cy="500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65983" y="20608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6005403"/>
      </p:ext>
    </p:extLst>
  </p:cSld>
  <p:clrMapOvr>
    <a:masterClrMapping/>
  </p:clrMapOvr>
  <p:transition spd="med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365602" y="1772816"/>
            <a:ext cx="3543300" cy="12715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Я с благодарностью и любовью вспоминаю своих учителей. Мне очень повезло: на жизненном пути я встречала только добрых, внимательных  людей, настоящих профессионалов.</a:t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altLang="ru-RU" sz="2800" b="1" dirty="0" smtClean="0">
              <a:solidFill>
                <a:srgbClr val="990000"/>
              </a:solidFill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5220072" y="1484784"/>
            <a:ext cx="34718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Monotype Corsiva" pitchFamily="66" charset="0"/>
              </a:rPr>
              <a:t>    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556792"/>
            <a:ext cx="3563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Когда пришло время выбирать, куда поступать, всё было понятно. После школы я сказала родителям, что собираюсь учиться в университет на педагога, они были против и попытались отговорить меня. Я не отказалась от мечты.</a:t>
            </a:r>
          </a:p>
          <a:p>
            <a:endParaRPr lang="ru-RU" b="1" dirty="0" smtClean="0"/>
          </a:p>
          <a:p>
            <a:r>
              <a:rPr lang="ru-RU" b="1" dirty="0" smtClean="0"/>
              <a:t>Годы учебы пролетели для меня быстро, так как учиться было интересно</a:t>
            </a:r>
            <a:endParaRPr lang="ru-RU" b="1" dirty="0"/>
          </a:p>
        </p:txBody>
      </p:sp>
    </p:spTree>
  </p:cSld>
  <p:clrMapOvr>
    <a:masterClrMapping/>
  </p:clrMapOvr>
  <p:transition spd="med" advClick="0" advTm="2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ex\Desktop\0_65004_b0133f30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345638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365602" y="1772816"/>
            <a:ext cx="3543300" cy="12715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altLang="ru-RU" sz="2800" b="1" dirty="0" smtClean="0">
              <a:solidFill>
                <a:srgbClr val="990000"/>
              </a:solidFill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5220072" y="1484784"/>
            <a:ext cx="34718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Monotype Corsiva" pitchFamily="66" charset="0"/>
              </a:rPr>
              <a:t>    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34563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Я – учитель. Учитель русского языка и литературы. Мои ученики однажды спросили меня: «Почему Вы стали педагогом? Почему избрали свою судьбу быть школьным учителем? Это же  сложный труд, порой неблагодарный…» Эти  же вопросы задавала и я себе - и не один  раз, но только очень давно, примерно лет 30 назад.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По окончании Северо-Осетинского Государственного Университета передо мной распахнулись двери Мичуринской средней школы.  И началась школьная жизнь со всеми радостями и печалями, переживаниями, успехами и неудачами. И вот уже 27 лет я  не просто человек, я – учитель, учитель русского языка и литературы. Школьный звонок, который первый раз прозвенел 27 лет назад, явился  незримым свидетелем начала моей педагогической деятельности и дороги  к ответам на вопросы, которые я задала себе давным-давно.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365602" y="1772816"/>
            <a:ext cx="3543300" cy="12715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altLang="ru-RU" sz="2800" b="1" dirty="0" smtClean="0">
              <a:solidFill>
                <a:srgbClr val="990000"/>
              </a:solidFill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5220072" y="1484784"/>
            <a:ext cx="34718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Monotype Corsiva" pitchFamily="66" charset="0"/>
              </a:rPr>
              <a:t>    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34563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Я иду на урок,  чтобы вместе с моими учениками попробовать понять, почему В. Маяковский решил создать «новый, особенный стих, например, </a:t>
            </a:r>
            <a:r>
              <a:rPr lang="ru-RU" sz="1400" dirty="0" err="1" smtClean="0">
                <a:solidFill>
                  <a:srgbClr val="FF0000"/>
                </a:solidFill>
              </a:rPr>
              <a:t>тетраптих</a:t>
            </a:r>
            <a:r>
              <a:rPr lang="ru-RU" sz="1400" dirty="0" smtClean="0">
                <a:solidFill>
                  <a:srgbClr val="FF0000"/>
                </a:solidFill>
              </a:rPr>
              <a:t>, который верил в футуризм, который взволнованно повторял: «Послушайте! Ведь, если звёзды зажигают, значит -  это кому- </a:t>
            </a:r>
            <a:r>
              <a:rPr lang="ru-RU" sz="1400" dirty="0" err="1" smtClean="0">
                <a:solidFill>
                  <a:srgbClr val="FF0000"/>
                </a:solidFill>
              </a:rPr>
              <a:t>нибудь</a:t>
            </a:r>
            <a:r>
              <a:rPr lang="ru-RU" sz="1400" dirty="0" smtClean="0">
                <a:solidFill>
                  <a:srgbClr val="FF0000"/>
                </a:solidFill>
              </a:rPr>
              <a:t> нужно!»  Я абсолютно уверена в том, что если здесь и сейчас мы вместе почувствуем  переживания автора, благодарящего Бога за Дар - Звезду,  мои ученики поймут  и научатся ценить авторское слово, сумеют понять мысли и чувства автора, сумеют прочувствовать глубину  авторской мысли, будут внимательны к слову, к делу, к человеку. Я вижу, как светлеют их лица. Так взрослеет душа. В такие моменты особенно ясно осознаешь, что значит быть учителем. Помните, в знаменитой пьесе – сказке «Золушка» есть размышления о том, что нет таких чудес, которые могут сделать ножку маленькой, а душу большой. Так и в профессии учителя: никакие технологии и методики не научат слышать, как растет детская душа.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548680"/>
            <a:ext cx="34563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Я иду на урок. Меня здесь ждут. Даже самые отчаянные шалуны, в чьих дневниках не раз оставался след моей </a:t>
            </a:r>
            <a:r>
              <a:rPr lang="ru-RU" sz="1400" dirty="0" err="1" smtClean="0">
                <a:solidFill>
                  <a:srgbClr val="FF0000"/>
                </a:solidFill>
              </a:rPr>
              <a:t>руки.Я</a:t>
            </a:r>
            <a:r>
              <a:rPr lang="ru-RU" sz="1400" dirty="0" smtClean="0">
                <a:solidFill>
                  <a:srgbClr val="FF0000"/>
                </a:solidFill>
              </a:rPr>
              <a:t> знаю, что пройдет несколько секунд,  и ребята успокоятся, прекратят шуметь, потому что встретятся наши глаза и соприкоснутся  души -  начнётся таинство «взращивания души». А художественное слово?! Именно  оно помогает мне и детям почувствовать прекрасное,  дать волю эмоциям, именно здесь и сейчас поразмышлять о смысле бытия,  духовных ценностях.  Я вижу, как лица ребят переполняются возвышенностью чувств, которыми наполняются их чистые души. 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Я иду на урок. Иду учиться у своих учеников. Учиться искренности и великодушию, бескорыстию и щедрости, любви и взаимопониманию.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Иду уже целую жизнь - 27 лет!!! Почему? Потому что «быть светлым лучом для других, самому излучать свет - вот высшее счастье для человека, какого он может достигнуть».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med" advClick="0" advTm="2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365602" y="1772816"/>
            <a:ext cx="3543300" cy="127158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990000"/>
                </a:solidFill>
              </a:rPr>
              <a:t>Мое педагогическое кредо</a:t>
            </a: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4860032" y="1052736"/>
            <a:ext cx="403244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 dirty="0" smtClean="0">
                <a:latin typeface="Monotype Corsiva" pitchFamily="66" charset="0"/>
              </a:rPr>
              <a:t>     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Чтобы быть хорошим преподавателем, нужно любить то, что преподаешь, и любить тех, кому преподаешь.</a:t>
            </a:r>
            <a:endParaRPr lang="ru-RU" alt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ru-RU" altLang="ru-RU" sz="3600" dirty="0" smtClean="0"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3600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6146" name="Picture 2" descr="http://www.old.zauralonline.ru/images/photos/big/6eb271967a03a0c8492adcd2dde741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081318" cy="1848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91683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</a:t>
            </a:r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рудолюбие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</a:t>
            </a:r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ворчество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</a:t>
            </a:r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еплота души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</a:t>
            </a:r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ерпение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</a:t>
            </a:r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олерантность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</a:t>
            </a:r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ребовательность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</a:t>
            </a:r>
            <a:r>
              <a:rPr lang="ru-RU" sz="3200" b="1" i="1" dirty="0" smtClean="0">
                <a:latin typeface="Batang" pitchFamily="18" charset="-127"/>
                <a:ea typeface="Batang" pitchFamily="18" charset="-127"/>
              </a:rPr>
              <a:t>актичность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7 Т</a:t>
            </a:r>
            <a:r>
              <a:rPr lang="ru-RU" sz="4400" dirty="0" smtClean="0">
                <a:solidFill>
                  <a:srgbClr val="FF0000"/>
                </a:solidFill>
              </a:rPr>
              <a:t> учителя: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162880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Я часто думаю, не находя ответа, за что свою профессию люблю.</a:t>
            </a:r>
          </a:p>
          <a:p>
            <a:pPr algn="ctr"/>
            <a:r>
              <a:rPr lang="ru-RU" sz="20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будто ей дала обет я и верность  преданно храню.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3573016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часто думаю, какая воля вперёд учителя ведёт? -  </a:t>
            </a:r>
          </a:p>
          <a:p>
            <a:pPr algn="ctr"/>
            <a:r>
              <a:rPr lang="ru-RU" sz="2000" b="1" i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задержаться не позволит, и оступиться не даёт!..</a:t>
            </a:r>
            <a:endParaRPr lang="ru-RU" sz="2000" b="1" i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2859" y="764704"/>
            <a:ext cx="3318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 сокровенном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982654"/>
      </p:ext>
    </p:extLst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пк\AppData\Local\Microsoft\Windows\Temporary Internet Files\Content.Word\20160430_215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40773">
            <a:off x="1978405" y="2055865"/>
            <a:ext cx="245533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к\AppData\Local\Microsoft\Windows\Temporary Internet Files\Content.Word\20160430_215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98590">
            <a:off x="239785" y="2056474"/>
            <a:ext cx="2501808" cy="144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47957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Мои достижения</a:t>
            </a:r>
            <a:endParaRPr lang="ru-RU" sz="3200" b="1" i="1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Рисунок 12" descr="C:\Users\пк\AppData\Local\Microsoft\Windows\Temporary Internet Files\Content.Word\20160430_2152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487464" cy="17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к\AppData\Local\Microsoft\Windows\Temporary Internet Files\Content.Word\20160430_2151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90236">
            <a:off x="6306941" y="4165846"/>
            <a:ext cx="2675442" cy="13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к\AppData\Local\Microsoft\Windows\Temporary Internet Files\Content.Word\20160430_2151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340768"/>
            <a:ext cx="3589232" cy="201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пк\AppData\Local\Microsoft\Windows\Temporary Internet Files\Content.Word\20160430_2146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460537">
            <a:off x="4955048" y="3794411"/>
            <a:ext cx="2307786" cy="164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8982654"/>
      </p:ext>
    </p:extLst>
  </p:cSld>
  <p:clrMapOvr>
    <a:masterClrMapping/>
  </p:clrMapOvr>
  <p:transition spd="med"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ОТКРЫТАЯ КНИГА</Template>
  <TotalTime>1395</TotalTime>
  <Words>1301</Words>
  <Application>Microsoft Office PowerPoint</Application>
  <PresentationFormat>Экран (4:3)</PresentationFormat>
  <Paragraphs>425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Презентация ОТКРЫТАЯ КНИГА</vt:lpstr>
      <vt:lpstr>Я – Учитель! (самопрезентация)</vt:lpstr>
      <vt:lpstr>Немного о себе</vt:lpstr>
      <vt:lpstr>      В своей жизни первый раз Я сижу за партой. И я знаю, что когда - то это станет стартом. </vt:lpstr>
      <vt:lpstr>        Я с благодарностью и любовью вспоминаю своих учителей. Мне очень повезло: на жизненном пути я встречала только добрых, внимательных  людей, настоящих профессионалов. </vt:lpstr>
      <vt:lpstr>        </vt:lpstr>
      <vt:lpstr>        </vt:lpstr>
      <vt:lpstr>Мое педагогическое кредо</vt:lpstr>
      <vt:lpstr>Слайд 8</vt:lpstr>
      <vt:lpstr>Слайд 9</vt:lpstr>
      <vt:lpstr>Слайд 10</vt:lpstr>
      <vt:lpstr>Слайд 11</vt:lpstr>
      <vt:lpstr>Слайд 12</vt:lpstr>
      <vt:lpstr>Слайд 13</vt:lpstr>
      <vt:lpstr>       Влияние ИКТ на ученика: </vt:lpstr>
      <vt:lpstr>       ИКТ дают учителю: </vt:lpstr>
      <vt:lpstr>Слайд 16</vt:lpstr>
      <vt:lpstr>Слайд 17</vt:lpstr>
      <vt:lpstr>План работы: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Я- классный руководитель!</vt:lpstr>
      <vt:lpstr>!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Беленко Надя</cp:lastModifiedBy>
  <cp:revision>69</cp:revision>
  <dcterms:created xsi:type="dcterms:W3CDTF">2011-07-26T07:05:49Z</dcterms:created>
  <dcterms:modified xsi:type="dcterms:W3CDTF">2016-05-06T10:53:11Z</dcterms:modified>
</cp:coreProperties>
</file>